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3"/>
  </p:notesMasterIdLst>
  <p:handoutMasterIdLst>
    <p:handoutMasterId r:id="rId104"/>
  </p:handoutMasterIdLst>
  <p:sldIdLst>
    <p:sldId id="462" r:id="rId5"/>
    <p:sldId id="463" r:id="rId6"/>
    <p:sldId id="466" r:id="rId7"/>
    <p:sldId id="408" r:id="rId8"/>
    <p:sldId id="409" r:id="rId9"/>
    <p:sldId id="413" r:id="rId10"/>
    <p:sldId id="442" r:id="rId11"/>
    <p:sldId id="407" r:id="rId12"/>
    <p:sldId id="410" r:id="rId13"/>
    <p:sldId id="283" r:id="rId14"/>
    <p:sldId id="263" r:id="rId15"/>
    <p:sldId id="490" r:id="rId16"/>
    <p:sldId id="306" r:id="rId17"/>
    <p:sldId id="266" r:id="rId18"/>
    <p:sldId id="268" r:id="rId19"/>
    <p:sldId id="307" r:id="rId20"/>
    <p:sldId id="265" r:id="rId21"/>
    <p:sldId id="477" r:id="rId22"/>
    <p:sldId id="491" r:id="rId23"/>
    <p:sldId id="308" r:id="rId24"/>
    <p:sldId id="269" r:id="rId25"/>
    <p:sldId id="309" r:id="rId26"/>
    <p:sldId id="465" r:id="rId27"/>
    <p:sldId id="311" r:id="rId28"/>
    <p:sldId id="459" r:id="rId29"/>
    <p:sldId id="270" r:id="rId30"/>
    <p:sldId id="271" r:id="rId31"/>
    <p:sldId id="473" r:id="rId32"/>
    <p:sldId id="274" r:id="rId33"/>
    <p:sldId id="316" r:id="rId34"/>
    <p:sldId id="275" r:id="rId35"/>
    <p:sldId id="317" r:id="rId36"/>
    <p:sldId id="276" r:id="rId37"/>
    <p:sldId id="492" r:id="rId38"/>
    <p:sldId id="479" r:id="rId39"/>
    <p:sldId id="318" r:id="rId40"/>
    <p:sldId id="319" r:id="rId41"/>
    <p:sldId id="320" r:id="rId42"/>
    <p:sldId id="321" r:id="rId43"/>
    <p:sldId id="322" r:id="rId44"/>
    <p:sldId id="323" r:id="rId45"/>
    <p:sldId id="278" r:id="rId46"/>
    <p:sldId id="280" r:id="rId47"/>
    <p:sldId id="279" r:id="rId48"/>
    <p:sldId id="474" r:id="rId49"/>
    <p:sldId id="282" r:id="rId50"/>
    <p:sldId id="475" r:id="rId51"/>
    <p:sldId id="286" r:id="rId52"/>
    <p:sldId id="284" r:id="rId53"/>
    <p:sldId id="294" r:id="rId54"/>
    <p:sldId id="464" r:id="rId55"/>
    <p:sldId id="330" r:id="rId56"/>
    <p:sldId id="329" r:id="rId57"/>
    <p:sldId id="328" r:id="rId58"/>
    <p:sldId id="481" r:id="rId59"/>
    <p:sldId id="331" r:id="rId60"/>
    <p:sldId id="333" r:id="rId61"/>
    <p:sldId id="291" r:id="rId62"/>
    <p:sldId id="332" r:id="rId63"/>
    <p:sldId id="471" r:id="rId64"/>
    <p:sldId id="336" r:id="rId65"/>
    <p:sldId id="335" r:id="rId66"/>
    <p:sldId id="338" r:id="rId67"/>
    <p:sldId id="287" r:id="rId68"/>
    <p:sldId id="337" r:id="rId69"/>
    <p:sldId id="448" r:id="rId70"/>
    <p:sldId id="290" r:id="rId71"/>
    <p:sldId id="339" r:id="rId72"/>
    <p:sldId id="292" r:id="rId73"/>
    <p:sldId id="482" r:id="rId74"/>
    <p:sldId id="483" r:id="rId75"/>
    <p:sldId id="484" r:id="rId76"/>
    <p:sldId id="486" r:id="rId77"/>
    <p:sldId id="485" r:id="rId78"/>
    <p:sldId id="288" r:id="rId79"/>
    <p:sldId id="293" r:id="rId80"/>
    <p:sldId id="476" r:id="rId81"/>
    <p:sldId id="296" r:id="rId82"/>
    <p:sldId id="297" r:id="rId83"/>
    <p:sldId id="467" r:id="rId84"/>
    <p:sldId id="468" r:id="rId85"/>
    <p:sldId id="347" r:id="rId86"/>
    <p:sldId id="349" r:id="rId87"/>
    <p:sldId id="443" r:id="rId88"/>
    <p:sldId id="469" r:id="rId89"/>
    <p:sldId id="461" r:id="rId90"/>
    <p:sldId id="488" r:id="rId91"/>
    <p:sldId id="299" r:id="rId92"/>
    <p:sldId id="470" r:id="rId93"/>
    <p:sldId id="300" r:id="rId94"/>
    <p:sldId id="487" r:id="rId95"/>
    <p:sldId id="301" r:id="rId96"/>
    <p:sldId id="302" r:id="rId97"/>
    <p:sldId id="445" r:id="rId98"/>
    <p:sldId id="394" r:id="rId99"/>
    <p:sldId id="472" r:id="rId100"/>
    <p:sldId id="478" r:id="rId101"/>
    <p:sldId id="304" r:id="rId102"/>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y TuAhorrapp" id="{5718725F-36B7-48B2-BE52-6BFF1BE7B9DD}">
          <p14:sldIdLst>
            <p14:sldId id="462"/>
            <p14:sldId id="463"/>
            <p14:sldId id="466"/>
            <p14:sldId id="408"/>
            <p14:sldId id="409"/>
            <p14:sldId id="413"/>
            <p14:sldId id="442"/>
            <p14:sldId id="407"/>
            <p14:sldId id="410"/>
            <p14:sldId id="283"/>
            <p14:sldId id="263"/>
            <p14:sldId id="490"/>
          </p14:sldIdLst>
        </p14:section>
        <p14:section name="Presupuesto" id="{59E4175A-0E22-46AD-AA05-521E37A2C1A3}">
          <p14:sldIdLst>
            <p14:sldId id="306"/>
            <p14:sldId id="266"/>
            <p14:sldId id="268"/>
            <p14:sldId id="307"/>
            <p14:sldId id="265"/>
            <p14:sldId id="477"/>
            <p14:sldId id="491"/>
            <p14:sldId id="308"/>
            <p14:sldId id="269"/>
            <p14:sldId id="309"/>
            <p14:sldId id="465"/>
            <p14:sldId id="311"/>
            <p14:sldId id="459"/>
            <p14:sldId id="270"/>
          </p14:sldIdLst>
        </p14:section>
        <p14:section name="Ahorro" id="{C261DF2E-3878-4D57-9882-50FC0DF704BB}">
          <p14:sldIdLst>
            <p14:sldId id="271"/>
            <p14:sldId id="473"/>
            <p14:sldId id="274"/>
            <p14:sldId id="316"/>
            <p14:sldId id="275"/>
            <p14:sldId id="317"/>
            <p14:sldId id="276"/>
            <p14:sldId id="492"/>
            <p14:sldId id="479"/>
            <p14:sldId id="318"/>
            <p14:sldId id="319"/>
            <p14:sldId id="320"/>
            <p14:sldId id="321"/>
            <p14:sldId id="322"/>
            <p14:sldId id="323"/>
            <p14:sldId id="278"/>
            <p14:sldId id="280"/>
            <p14:sldId id="279"/>
            <p14:sldId id="474"/>
          </p14:sldIdLst>
        </p14:section>
        <p14:section name="Crédito" id="{D89BE0FB-05D6-4ABF-A2B2-0B7B6968A4DC}">
          <p14:sldIdLst>
            <p14:sldId id="282"/>
            <p14:sldId id="475"/>
            <p14:sldId id="286"/>
            <p14:sldId id="284"/>
            <p14:sldId id="294"/>
            <p14:sldId id="464"/>
            <p14:sldId id="330"/>
            <p14:sldId id="329"/>
            <p14:sldId id="328"/>
            <p14:sldId id="481"/>
            <p14:sldId id="331"/>
            <p14:sldId id="333"/>
            <p14:sldId id="291"/>
            <p14:sldId id="332"/>
            <p14:sldId id="471"/>
            <p14:sldId id="336"/>
            <p14:sldId id="335"/>
            <p14:sldId id="338"/>
            <p14:sldId id="287"/>
            <p14:sldId id="337"/>
            <p14:sldId id="448"/>
            <p14:sldId id="290"/>
            <p14:sldId id="339"/>
            <p14:sldId id="292"/>
            <p14:sldId id="482"/>
            <p14:sldId id="483"/>
            <p14:sldId id="484"/>
            <p14:sldId id="486"/>
            <p14:sldId id="485"/>
            <p14:sldId id="288"/>
          </p14:sldIdLst>
        </p14:section>
        <p14:section name="Productos y Servicios Financieros" id="{6CC61A1B-F1BD-4F74-ABA6-4F80A5D4F6CA}">
          <p14:sldIdLst>
            <p14:sldId id="293"/>
            <p14:sldId id="476"/>
            <p14:sldId id="296"/>
            <p14:sldId id="297"/>
            <p14:sldId id="467"/>
            <p14:sldId id="468"/>
            <p14:sldId id="347"/>
            <p14:sldId id="349"/>
            <p14:sldId id="443"/>
            <p14:sldId id="469"/>
            <p14:sldId id="461"/>
            <p14:sldId id="488"/>
            <p14:sldId id="299"/>
            <p14:sldId id="470"/>
            <p14:sldId id="300"/>
            <p14:sldId id="487"/>
            <p14:sldId id="301"/>
            <p14:sldId id="302"/>
            <p14:sldId id="445"/>
          </p14:sldIdLst>
        </p14:section>
        <p14:section name="Test" id="{E7ADBE38-A9F4-4DEB-BDFB-5BE089649BEC}">
          <p14:sldIdLst>
            <p14:sldId id="394"/>
            <p14:sldId id="472"/>
            <p14:sldId id="478"/>
            <p14:sldId id="30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ido Fernando Zuniga Mojica" initials="GFZM" lastIdx="5" clrIdx="0"/>
  <p:cmAuthor id="2" name="DISEÑO_1"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F59"/>
    <a:srgbClr val="F378BA"/>
    <a:srgbClr val="4258DC"/>
    <a:srgbClr val="2E46D8"/>
    <a:srgbClr val="FFFFFF"/>
    <a:srgbClr val="232BCF"/>
    <a:srgbClr val="222BCF"/>
    <a:srgbClr val="FAFBFF"/>
    <a:srgbClr val="F374B2"/>
    <a:srgbClr val="F374B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7292A2E-F333-43FB-9621-5CBBE7FDCDCB}" styleName="Estilo claro 2 - Énfasis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Estilo claro 2 - Énfasis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6115"/>
  </p:normalViewPr>
  <p:slideViewPr>
    <p:cSldViewPr snapToGrid="0" snapToObjects="1">
      <p:cViewPr varScale="1">
        <p:scale>
          <a:sx n="72" d="100"/>
          <a:sy n="72" d="100"/>
        </p:scale>
        <p:origin x="1224" y="6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63531E-FD83-41C7-A219-B846568C4D5B}" type="datetimeFigureOut">
              <a:rPr lang="es-CO" smtClean="0"/>
              <a:t>18/11/2022</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376A39-CE40-40CC-BCB1-6324FFCBF9A0}" type="slidenum">
              <a:rPr lang="es-CO" smtClean="0"/>
              <a:t>‹Nº›</a:t>
            </a:fld>
            <a:endParaRPr lang="es-CO"/>
          </a:p>
        </p:txBody>
      </p:sp>
    </p:spTree>
    <p:extLst>
      <p:ext uri="{BB962C8B-B14F-4D97-AF65-F5344CB8AC3E}">
        <p14:creationId xmlns:p14="http://schemas.microsoft.com/office/powerpoint/2010/main" val="4110328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B8140-AD1E-4ECB-957C-A060E2C8FE71}" type="datetimeFigureOut">
              <a:rPr lang="es-CO" smtClean="0"/>
              <a:t>18/11/2022</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D8671A-1968-473B-B355-97ABBDD45E12}" type="slidenum">
              <a:rPr lang="es-CO" smtClean="0"/>
              <a:t>‹Nº›</a:t>
            </a:fld>
            <a:endParaRPr lang="es-CO"/>
          </a:p>
        </p:txBody>
      </p:sp>
    </p:spTree>
    <p:extLst>
      <p:ext uri="{BB962C8B-B14F-4D97-AF65-F5344CB8AC3E}">
        <p14:creationId xmlns:p14="http://schemas.microsoft.com/office/powerpoint/2010/main" val="1052061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54E5E95A-4C45-4DC4-B920-7F4073AFF113}" type="datetime1">
              <a:rPr lang="es-ES" smtClean="0"/>
              <a:t>18/11/2022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381000" y="6356350"/>
            <a:ext cx="2133600" cy="365125"/>
          </a:xfrm>
        </p:spPr>
        <p:txBody>
          <a:bodyPr/>
          <a:lstStyle>
            <a:lvl1pPr>
              <a:defRPr b="1" i="0">
                <a:solidFill>
                  <a:srgbClr val="EAB94E"/>
                </a:solidFill>
                <a:latin typeface="Helvetica" panose="020B0604020202020204" pitchFamily="2" charset="0"/>
              </a:defRPr>
            </a:lvl1pPr>
          </a:lstStyle>
          <a:p>
            <a:fld id="{9272C22C-0B60-D945-AA74-1F0C44F842C5}" type="slidenum">
              <a:rPr lang="es-ES" smtClean="0"/>
              <a:pPr/>
              <a:t>‹Nº›</a:t>
            </a:fld>
            <a:endParaRPr lang="es-ES" dirty="0"/>
          </a:p>
        </p:txBody>
      </p:sp>
    </p:spTree>
    <p:extLst>
      <p:ext uri="{BB962C8B-B14F-4D97-AF65-F5344CB8AC3E}">
        <p14:creationId xmlns:p14="http://schemas.microsoft.com/office/powerpoint/2010/main" val="11495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D20DBCA8-E1F5-4DBF-A3DF-CC3444F81391}" type="datetime1">
              <a:rPr lang="es-ES" smtClean="0"/>
              <a:t>18/11/2022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272C22C-0B60-D945-AA74-1F0C44F842C5}" type="slidenum">
              <a:rPr lang="es-ES" smtClean="0"/>
              <a:t>‹Nº›</a:t>
            </a:fld>
            <a:endParaRPr lang="es-ES"/>
          </a:p>
        </p:txBody>
      </p:sp>
    </p:spTree>
    <p:extLst>
      <p:ext uri="{BB962C8B-B14F-4D97-AF65-F5344CB8AC3E}">
        <p14:creationId xmlns:p14="http://schemas.microsoft.com/office/powerpoint/2010/main" val="45149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F8FC0154-966B-40BE-866C-DCFCE1C9804D}" type="datetime1">
              <a:rPr lang="es-ES" smtClean="0"/>
              <a:t>18/11/2022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272C22C-0B60-D945-AA74-1F0C44F842C5}" type="slidenum">
              <a:rPr lang="es-ES" smtClean="0"/>
              <a:t>‹Nº›</a:t>
            </a:fld>
            <a:endParaRPr lang="es-ES"/>
          </a:p>
        </p:txBody>
      </p:sp>
    </p:spTree>
    <p:extLst>
      <p:ext uri="{BB962C8B-B14F-4D97-AF65-F5344CB8AC3E}">
        <p14:creationId xmlns:p14="http://schemas.microsoft.com/office/powerpoint/2010/main" val="3135221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433C1756-6DED-4636-A42E-773D7EE0CEA0}" type="datetime1">
              <a:rPr lang="es-ES" smtClean="0"/>
              <a:t>18/11/2022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272C22C-0B60-D945-AA74-1F0C44F842C5}" type="slidenum">
              <a:rPr lang="es-ES" smtClean="0"/>
              <a:t>‹Nº›</a:t>
            </a:fld>
            <a:endParaRPr lang="es-ES"/>
          </a:p>
        </p:txBody>
      </p:sp>
    </p:spTree>
    <p:extLst>
      <p:ext uri="{BB962C8B-B14F-4D97-AF65-F5344CB8AC3E}">
        <p14:creationId xmlns:p14="http://schemas.microsoft.com/office/powerpoint/2010/main" val="30061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06472E52-AD88-4713-BC9A-B9D22A3180B1}" type="datetime1">
              <a:rPr lang="es-ES" smtClean="0"/>
              <a:t>18/11/2022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272C22C-0B60-D945-AA74-1F0C44F842C5}" type="slidenum">
              <a:rPr lang="es-ES" smtClean="0"/>
              <a:t>‹Nº›</a:t>
            </a:fld>
            <a:endParaRPr lang="es-ES"/>
          </a:p>
        </p:txBody>
      </p:sp>
    </p:spTree>
    <p:extLst>
      <p:ext uri="{BB962C8B-B14F-4D97-AF65-F5344CB8AC3E}">
        <p14:creationId xmlns:p14="http://schemas.microsoft.com/office/powerpoint/2010/main" val="265910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D03CB918-8374-405F-AFA8-FB0B78007F8A}" type="datetime1">
              <a:rPr lang="es-ES" smtClean="0"/>
              <a:t>18/11/2022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272C22C-0B60-D945-AA74-1F0C44F842C5}" type="slidenum">
              <a:rPr lang="es-ES" smtClean="0"/>
              <a:t>‹Nº›</a:t>
            </a:fld>
            <a:endParaRPr lang="es-ES"/>
          </a:p>
        </p:txBody>
      </p:sp>
    </p:spTree>
    <p:extLst>
      <p:ext uri="{BB962C8B-B14F-4D97-AF65-F5344CB8AC3E}">
        <p14:creationId xmlns:p14="http://schemas.microsoft.com/office/powerpoint/2010/main" val="428413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82A3192C-0B76-4F4A-9ABB-A04C82C4C881}" type="datetime1">
              <a:rPr lang="es-ES" smtClean="0"/>
              <a:t>18/11/2022</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9272C22C-0B60-D945-AA74-1F0C44F842C5}" type="slidenum">
              <a:rPr lang="es-ES" smtClean="0"/>
              <a:t>‹Nº›</a:t>
            </a:fld>
            <a:endParaRPr lang="es-ES"/>
          </a:p>
        </p:txBody>
      </p:sp>
    </p:spTree>
    <p:extLst>
      <p:ext uri="{BB962C8B-B14F-4D97-AF65-F5344CB8AC3E}">
        <p14:creationId xmlns:p14="http://schemas.microsoft.com/office/powerpoint/2010/main" val="76443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A59D82C7-56C3-4502-8329-E9F8158DD03F}" type="datetime1">
              <a:rPr lang="es-ES" smtClean="0"/>
              <a:t>18/11/2022</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9272C22C-0B60-D945-AA74-1F0C44F842C5}" type="slidenum">
              <a:rPr lang="es-ES" smtClean="0"/>
              <a:t>‹Nº›</a:t>
            </a:fld>
            <a:endParaRPr lang="es-ES"/>
          </a:p>
        </p:txBody>
      </p:sp>
    </p:spTree>
    <p:extLst>
      <p:ext uri="{BB962C8B-B14F-4D97-AF65-F5344CB8AC3E}">
        <p14:creationId xmlns:p14="http://schemas.microsoft.com/office/powerpoint/2010/main" val="379763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A139B61-8F59-4676-B6F5-F4DEF12014F7}" type="datetime1">
              <a:rPr lang="es-ES" smtClean="0"/>
              <a:t>18/11/2022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a:xfrm>
            <a:off x="-1238597" y="6198725"/>
            <a:ext cx="2133600" cy="365125"/>
          </a:xfrm>
        </p:spPr>
        <p:txBody>
          <a:bodyPr/>
          <a:lstStyle>
            <a:lvl1pPr>
              <a:defRPr sz="1600" b="1" i="0">
                <a:latin typeface="Helvetica" panose="020B0604020202020204" pitchFamily="2" charset="0"/>
              </a:defRPr>
            </a:lvl1pPr>
          </a:lstStyle>
          <a:p>
            <a:fld id="{9272C22C-0B60-D945-AA74-1F0C44F842C5}" type="slidenum">
              <a:rPr lang="es-ES" smtClean="0"/>
              <a:pPr/>
              <a:t>‹Nº›</a:t>
            </a:fld>
            <a:endParaRPr lang="es-ES" dirty="0"/>
          </a:p>
        </p:txBody>
      </p:sp>
    </p:spTree>
    <p:extLst>
      <p:ext uri="{BB962C8B-B14F-4D97-AF65-F5344CB8AC3E}">
        <p14:creationId xmlns:p14="http://schemas.microsoft.com/office/powerpoint/2010/main" val="2983391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0F216E1A-F89F-4DFF-9CBA-49A504DEB93D}" type="datetime1">
              <a:rPr lang="es-ES" smtClean="0"/>
              <a:t>18/11/2022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272C22C-0B60-D945-AA74-1F0C44F842C5}" type="slidenum">
              <a:rPr lang="es-ES" smtClean="0"/>
              <a:t>‹Nº›</a:t>
            </a:fld>
            <a:endParaRPr lang="es-ES"/>
          </a:p>
        </p:txBody>
      </p:sp>
    </p:spTree>
    <p:extLst>
      <p:ext uri="{BB962C8B-B14F-4D97-AF65-F5344CB8AC3E}">
        <p14:creationId xmlns:p14="http://schemas.microsoft.com/office/powerpoint/2010/main" val="194514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B2E9083-0B84-48ED-961E-0483F749DC69}" type="datetime1">
              <a:rPr lang="es-ES" smtClean="0"/>
              <a:t>18/11/2022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272C22C-0B60-D945-AA74-1F0C44F842C5}" type="slidenum">
              <a:rPr lang="es-ES" smtClean="0"/>
              <a:t>‹Nº›</a:t>
            </a:fld>
            <a:endParaRPr lang="es-ES"/>
          </a:p>
        </p:txBody>
      </p:sp>
    </p:spTree>
    <p:extLst>
      <p:ext uri="{BB962C8B-B14F-4D97-AF65-F5344CB8AC3E}">
        <p14:creationId xmlns:p14="http://schemas.microsoft.com/office/powerpoint/2010/main" val="250877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B46FD0-3B61-4323-87AD-11189B9ED942}" type="datetime1">
              <a:rPr lang="es-ES" smtClean="0"/>
              <a:t>18/11/2022</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457200" y="6356350"/>
            <a:ext cx="2133600" cy="365125"/>
          </a:xfrm>
          <a:prstGeom prst="rect">
            <a:avLst/>
          </a:prstGeom>
        </p:spPr>
        <p:txBody>
          <a:bodyPr vert="horz" lIns="91440" tIns="45720" rIns="91440" bIns="45720" rtlCol="0" anchor="ctr"/>
          <a:lstStyle>
            <a:lvl1pPr algn="r">
              <a:defRPr sz="1200">
                <a:solidFill>
                  <a:srgbClr val="EAB94E"/>
                </a:solidFill>
              </a:defRPr>
            </a:lvl1pPr>
          </a:lstStyle>
          <a:p>
            <a:fld id="{9272C22C-0B60-D945-AA74-1F0C44F842C5}" type="slidenum">
              <a:rPr lang="es-ES" smtClean="0"/>
              <a:pPr/>
              <a:t>‹Nº›</a:t>
            </a:fld>
            <a:endParaRPr lang="es-ES" dirty="0"/>
          </a:p>
        </p:txBody>
      </p:sp>
    </p:spTree>
    <p:extLst>
      <p:ext uri="{BB962C8B-B14F-4D97-AF65-F5344CB8AC3E}">
        <p14:creationId xmlns:p14="http://schemas.microsoft.com/office/powerpoint/2010/main" val="1031543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0.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7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0.png"/><Relationship Id="rId4" Type="http://schemas.openxmlformats.org/officeDocument/2006/relationships/image" Target="../media/image7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2.png"/><Relationship Id="rId4" Type="http://schemas.openxmlformats.org/officeDocument/2006/relationships/image" Target="../media/image81.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4.pn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6.png"/><Relationship Id="rId4" Type="http://schemas.openxmlformats.org/officeDocument/2006/relationships/image" Target="../media/image95.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43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uadroTexto 6"/>
          <p:cNvSpPr txBox="1"/>
          <p:nvPr/>
        </p:nvSpPr>
        <p:spPr>
          <a:xfrm rot="16200000">
            <a:off x="-1655692" y="3815801"/>
            <a:ext cx="4994752" cy="461665"/>
          </a:xfrm>
          <a:prstGeom prst="rect">
            <a:avLst/>
          </a:prstGeom>
          <a:noFill/>
        </p:spPr>
        <p:txBody>
          <a:bodyPr wrap="square" rtlCol="0">
            <a:spAutoFit/>
          </a:bodyPr>
          <a:lstStyle/>
          <a:p>
            <a:pPr defTabSz="457200"/>
            <a:r>
              <a:rPr lang="es-CO" sz="2400" b="1" dirty="0">
                <a:solidFill>
                  <a:srgbClr val="F23F59"/>
                </a:solidFill>
                <a:latin typeface="Helvetica"/>
                <a:cs typeface="Helvetica"/>
              </a:rPr>
              <a:t>Cuatro Reglas de Oro</a:t>
            </a:r>
          </a:p>
        </p:txBody>
      </p:sp>
      <p:sp>
        <p:nvSpPr>
          <p:cNvPr id="3" name="3 Rectángulo"/>
          <p:cNvSpPr/>
          <p:nvPr/>
        </p:nvSpPr>
        <p:spPr>
          <a:xfrm>
            <a:off x="2144355" y="2075668"/>
            <a:ext cx="7930836" cy="487313"/>
          </a:xfrm>
          <a:prstGeom prst="rect">
            <a:avLst/>
          </a:prstGeom>
        </p:spPr>
        <p:txBody>
          <a:bodyPr wrap="square">
            <a:spAutoFit/>
          </a:bodyPr>
          <a:lstStyle/>
          <a:p>
            <a:pPr lvl="0" defTabSz="711200">
              <a:lnSpc>
                <a:spcPct val="90000"/>
              </a:lnSpc>
              <a:spcBef>
                <a:spcPct val="0"/>
              </a:spcBef>
              <a:spcAft>
                <a:spcPct val="35000"/>
              </a:spcAft>
            </a:pPr>
            <a:r>
              <a:rPr lang="es-CO" sz="2800" dirty="0">
                <a:solidFill>
                  <a:srgbClr val="222BCF"/>
                </a:solidFill>
                <a:latin typeface="Helvetica"/>
                <a:cs typeface="Helvetica"/>
              </a:rPr>
              <a:t>Actuar con propósito</a:t>
            </a:r>
          </a:p>
        </p:txBody>
      </p:sp>
      <p:sp>
        <p:nvSpPr>
          <p:cNvPr id="8" name="3 Rectángulo"/>
          <p:cNvSpPr/>
          <p:nvPr/>
        </p:nvSpPr>
        <p:spPr>
          <a:xfrm>
            <a:off x="2163672" y="3226473"/>
            <a:ext cx="7930836" cy="487313"/>
          </a:xfrm>
          <a:prstGeom prst="rect">
            <a:avLst/>
          </a:prstGeom>
        </p:spPr>
        <p:txBody>
          <a:bodyPr wrap="square">
            <a:spAutoFit/>
          </a:bodyPr>
          <a:lstStyle/>
          <a:p>
            <a:pPr lvl="0" defTabSz="711200">
              <a:lnSpc>
                <a:spcPct val="90000"/>
              </a:lnSpc>
              <a:spcBef>
                <a:spcPct val="0"/>
              </a:spcBef>
              <a:spcAft>
                <a:spcPct val="35000"/>
              </a:spcAft>
            </a:pPr>
            <a:r>
              <a:rPr lang="es-CO" sz="2800" dirty="0">
                <a:solidFill>
                  <a:srgbClr val="222BCF"/>
                </a:solidFill>
                <a:latin typeface="Helvetica"/>
                <a:cs typeface="Helvetica"/>
              </a:rPr>
              <a:t>Planear para lograr metas</a:t>
            </a:r>
          </a:p>
        </p:txBody>
      </p:sp>
      <p:sp>
        <p:nvSpPr>
          <p:cNvPr id="9" name="3 Rectángulo"/>
          <p:cNvSpPr/>
          <p:nvPr/>
        </p:nvSpPr>
        <p:spPr>
          <a:xfrm>
            <a:off x="2163672" y="4353412"/>
            <a:ext cx="7930836" cy="487313"/>
          </a:xfrm>
          <a:prstGeom prst="rect">
            <a:avLst/>
          </a:prstGeom>
        </p:spPr>
        <p:txBody>
          <a:bodyPr wrap="square">
            <a:spAutoFit/>
          </a:bodyPr>
          <a:lstStyle/>
          <a:p>
            <a:pPr lvl="0" defTabSz="711200">
              <a:lnSpc>
                <a:spcPct val="90000"/>
              </a:lnSpc>
              <a:spcBef>
                <a:spcPct val="0"/>
              </a:spcBef>
              <a:spcAft>
                <a:spcPct val="35000"/>
              </a:spcAft>
            </a:pPr>
            <a:r>
              <a:rPr lang="es-CO" sz="2800" dirty="0">
                <a:solidFill>
                  <a:srgbClr val="222BCF"/>
                </a:solidFill>
                <a:latin typeface="Helvetica"/>
                <a:cs typeface="Helvetica"/>
              </a:rPr>
              <a:t>Constancia para adherirse al plan </a:t>
            </a:r>
          </a:p>
        </p:txBody>
      </p:sp>
      <p:sp>
        <p:nvSpPr>
          <p:cNvPr id="10" name="3 Rectángulo"/>
          <p:cNvSpPr/>
          <p:nvPr/>
        </p:nvSpPr>
        <p:spPr>
          <a:xfrm>
            <a:off x="2183565" y="5505269"/>
            <a:ext cx="7930836" cy="487313"/>
          </a:xfrm>
          <a:prstGeom prst="rect">
            <a:avLst/>
          </a:prstGeom>
        </p:spPr>
        <p:txBody>
          <a:bodyPr wrap="square">
            <a:spAutoFit/>
          </a:bodyPr>
          <a:lstStyle/>
          <a:p>
            <a:pPr lvl="0" defTabSz="711200">
              <a:lnSpc>
                <a:spcPct val="90000"/>
              </a:lnSpc>
              <a:spcBef>
                <a:spcPct val="0"/>
              </a:spcBef>
              <a:spcAft>
                <a:spcPct val="35000"/>
              </a:spcAft>
            </a:pPr>
            <a:r>
              <a:rPr lang="es-CO" sz="2800" dirty="0">
                <a:solidFill>
                  <a:srgbClr val="222BCF"/>
                </a:solidFill>
                <a:latin typeface="Helvetica"/>
                <a:cs typeface="Helvetica"/>
              </a:rPr>
              <a:t>Apoyo de las instituciones financieras</a:t>
            </a:r>
          </a:p>
        </p:txBody>
      </p:sp>
    </p:spTree>
    <p:extLst>
      <p:ext uri="{BB962C8B-B14F-4D97-AF65-F5344CB8AC3E}">
        <p14:creationId xmlns:p14="http://schemas.microsoft.com/office/powerpoint/2010/main" val="2590144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855528" y="3491533"/>
            <a:ext cx="7443973" cy="1323439"/>
          </a:xfrm>
          <a:prstGeom prst="rect">
            <a:avLst/>
          </a:prstGeom>
          <a:noFill/>
        </p:spPr>
        <p:txBody>
          <a:bodyPr wrap="square" rtlCol="0">
            <a:spAutoFit/>
          </a:bodyPr>
          <a:lstStyle/>
          <a:p>
            <a:pPr algn="ctr"/>
            <a:r>
              <a:rPr lang="es-ES" sz="4000" dirty="0">
                <a:solidFill>
                  <a:schemeClr val="bg1"/>
                </a:solidFill>
                <a:latin typeface="Helvetica Light"/>
                <a:cs typeface="Helvetica Light"/>
              </a:rPr>
              <a:t>¿QUÉ ES LA </a:t>
            </a:r>
            <a:r>
              <a:rPr lang="es-ES" sz="4000" b="1" dirty="0">
                <a:solidFill>
                  <a:schemeClr val="bg1"/>
                </a:solidFill>
                <a:latin typeface="Helvetica"/>
                <a:cs typeface="Helvetica"/>
              </a:rPr>
              <a:t>EDUCACIÓN FINANCIERA?</a:t>
            </a:r>
          </a:p>
        </p:txBody>
      </p:sp>
    </p:spTree>
    <p:extLst>
      <p:ext uri="{BB962C8B-B14F-4D97-AF65-F5344CB8AC3E}">
        <p14:creationId xmlns:p14="http://schemas.microsoft.com/office/powerpoint/2010/main" val="3194085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9272C22C-0B60-D945-AA74-1F0C44F842C5}" type="slidenum">
              <a:rPr lang="es-ES" smtClean="0"/>
              <a:pPr/>
              <a:t>12</a:t>
            </a:fld>
            <a:endParaRPr lang="es-ES" dirty="0"/>
          </a:p>
        </p:txBody>
      </p:sp>
      <p:pic>
        <p:nvPicPr>
          <p:cNvPr id="3" name="Imagen 2"/>
          <p:cNvPicPr>
            <a:picLocks noChangeAspect="1"/>
          </p:cNvPicPr>
          <p:nvPr/>
        </p:nvPicPr>
        <p:blipFill>
          <a:blip r:embed="rId2"/>
          <a:stretch>
            <a:fillRect/>
          </a:stretch>
        </p:blipFill>
        <p:spPr>
          <a:xfrm>
            <a:off x="0" y="1667435"/>
            <a:ext cx="9143999" cy="5190565"/>
          </a:xfrm>
          <a:prstGeom prst="rect">
            <a:avLst/>
          </a:prstGeom>
        </p:spPr>
      </p:pic>
      <p:sp>
        <p:nvSpPr>
          <p:cNvPr id="8" name="Rectángulo 7"/>
          <p:cNvSpPr/>
          <p:nvPr/>
        </p:nvSpPr>
        <p:spPr>
          <a:xfrm>
            <a:off x="3579223" y="3396343"/>
            <a:ext cx="1724297" cy="32657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5836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855528" y="3491533"/>
            <a:ext cx="7443973" cy="1323439"/>
          </a:xfrm>
          <a:prstGeom prst="rect">
            <a:avLst/>
          </a:prstGeom>
          <a:noFill/>
        </p:spPr>
        <p:txBody>
          <a:bodyPr wrap="square" rtlCol="0">
            <a:spAutoFit/>
          </a:bodyPr>
          <a:lstStyle/>
          <a:p>
            <a:pPr algn="ctr"/>
            <a:r>
              <a:rPr lang="es-CO" sz="4000" dirty="0">
                <a:solidFill>
                  <a:schemeClr val="bg1"/>
                </a:solidFill>
                <a:latin typeface="Helvetica Light"/>
                <a:cs typeface="Helvetica Light"/>
              </a:rPr>
              <a:t>MÓDULO </a:t>
            </a:r>
          </a:p>
          <a:p>
            <a:pPr algn="ctr"/>
            <a:r>
              <a:rPr lang="es-CO" sz="4000" b="1" dirty="0">
                <a:solidFill>
                  <a:schemeClr val="bg1"/>
                </a:solidFill>
                <a:latin typeface="Helvetica"/>
                <a:cs typeface="Helvetica"/>
              </a:rPr>
              <a:t>PRESUPUESTO</a:t>
            </a:r>
          </a:p>
        </p:txBody>
      </p:sp>
    </p:spTree>
    <p:extLst>
      <p:ext uri="{BB962C8B-B14F-4D97-AF65-F5344CB8AC3E}">
        <p14:creationId xmlns:p14="http://schemas.microsoft.com/office/powerpoint/2010/main" val="74966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 name="CuadroTexto 12"/>
          <p:cNvSpPr txBox="1"/>
          <p:nvPr/>
        </p:nvSpPr>
        <p:spPr>
          <a:xfrm>
            <a:off x="2051079" y="2080138"/>
            <a:ext cx="6555038" cy="707886"/>
          </a:xfrm>
          <a:prstGeom prst="rect">
            <a:avLst/>
          </a:prstGeom>
          <a:noFill/>
        </p:spPr>
        <p:txBody>
          <a:bodyPr wrap="square" rtlCol="0">
            <a:spAutoFit/>
          </a:bodyPr>
          <a:lstStyle/>
          <a:p>
            <a:r>
              <a:rPr lang="es-ES_tradnl" sz="2000" b="1" dirty="0">
                <a:solidFill>
                  <a:srgbClr val="4258DC"/>
                </a:solidFill>
                <a:latin typeface="Helvetica Light" charset="0"/>
                <a:ea typeface="Helvetica Light" charset="0"/>
                <a:cs typeface="Helvetica Light" charset="0"/>
              </a:rPr>
              <a:t>Conocer algunos aspectos claves para organizar y planear el uso de su dinero.</a:t>
            </a:r>
          </a:p>
        </p:txBody>
      </p:sp>
      <p:sp>
        <p:nvSpPr>
          <p:cNvPr id="14" name="CuadroTexto 13"/>
          <p:cNvSpPr txBox="1"/>
          <p:nvPr/>
        </p:nvSpPr>
        <p:spPr>
          <a:xfrm>
            <a:off x="2051078" y="4359088"/>
            <a:ext cx="6555039" cy="1015663"/>
          </a:xfrm>
          <a:prstGeom prst="rect">
            <a:avLst/>
          </a:prstGeom>
          <a:noFill/>
        </p:spPr>
        <p:txBody>
          <a:bodyPr wrap="square" rtlCol="0">
            <a:spAutoFit/>
          </a:bodyPr>
          <a:lstStyle/>
          <a:p>
            <a:r>
              <a:rPr lang="es-ES_tradnl" sz="2000" b="1" dirty="0">
                <a:solidFill>
                  <a:srgbClr val="4258DC"/>
                </a:solidFill>
                <a:latin typeface="Helvetica Light" charset="0"/>
                <a:ea typeface="Helvetica Light" charset="0"/>
                <a:cs typeface="Helvetica Light" charset="0"/>
              </a:rPr>
              <a:t>Comprender la relevancia de llevar un control de los ingresos y gastos para identificar oportunidades del ahorro.</a:t>
            </a:r>
          </a:p>
        </p:txBody>
      </p:sp>
      <p:sp>
        <p:nvSpPr>
          <p:cNvPr id="15" name="CuadroTexto 14"/>
          <p:cNvSpPr txBox="1"/>
          <p:nvPr/>
        </p:nvSpPr>
        <p:spPr>
          <a:xfrm>
            <a:off x="2051078" y="3219613"/>
            <a:ext cx="6716403" cy="707886"/>
          </a:xfrm>
          <a:prstGeom prst="rect">
            <a:avLst/>
          </a:prstGeom>
          <a:noFill/>
        </p:spPr>
        <p:txBody>
          <a:bodyPr wrap="square" rtlCol="0">
            <a:spAutoFit/>
          </a:bodyPr>
          <a:lstStyle/>
          <a:p>
            <a:r>
              <a:rPr lang="es-ES_tradnl" sz="2000" b="1" dirty="0">
                <a:solidFill>
                  <a:srgbClr val="4258DC"/>
                </a:solidFill>
                <a:latin typeface="Helvetica Light" charset="0"/>
                <a:ea typeface="Helvetica Light" charset="0"/>
                <a:cs typeface="Helvetica Light" charset="0"/>
              </a:rPr>
              <a:t>Elaborar el propio registro de ingresos y gastos para usar mejor el dinero.</a:t>
            </a:r>
          </a:p>
        </p:txBody>
      </p:sp>
      <p:sp>
        <p:nvSpPr>
          <p:cNvPr id="3" name="Rectángulo 2"/>
          <p:cNvSpPr/>
          <p:nvPr/>
        </p:nvSpPr>
        <p:spPr>
          <a:xfrm>
            <a:off x="772910" y="564638"/>
            <a:ext cx="3807225" cy="461665"/>
          </a:xfrm>
          <a:prstGeom prst="rect">
            <a:avLst/>
          </a:prstGeom>
          <a:solidFill>
            <a:schemeClr val="bg1"/>
          </a:solidFill>
        </p:spPr>
        <p:txBody>
          <a:bodyPr wrap="square">
            <a:spAutoFit/>
          </a:bodyPr>
          <a:lstStyle/>
          <a:p>
            <a:r>
              <a:rPr lang="es-CO" sz="2400" b="1" dirty="0">
                <a:solidFill>
                  <a:srgbClr val="2E46D8"/>
                </a:solidFill>
                <a:latin typeface="Helvetica"/>
                <a:cs typeface="Helvetica"/>
              </a:rPr>
              <a:t>Objetivos del módulo</a:t>
            </a:r>
            <a:endParaRPr lang="es-CO" sz="1050" b="1" dirty="0">
              <a:solidFill>
                <a:srgbClr val="2E46D8"/>
              </a:solidFill>
              <a:latin typeface="Helvetica"/>
              <a:cs typeface="Helvetica"/>
            </a:endParaRPr>
          </a:p>
        </p:txBody>
      </p:sp>
    </p:spTree>
    <p:extLst>
      <p:ext uri="{BB962C8B-B14F-4D97-AF65-F5344CB8AC3E}">
        <p14:creationId xmlns:p14="http://schemas.microsoft.com/office/powerpoint/2010/main" val="361348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4714769" y="1439463"/>
            <a:ext cx="3926015" cy="4478149"/>
          </a:xfrm>
          <a:prstGeom prst="rect">
            <a:avLst/>
          </a:prstGeom>
          <a:noFill/>
        </p:spPr>
        <p:txBody>
          <a:bodyPr wrap="square" rtlCol="0">
            <a:spAutoFit/>
          </a:bodyPr>
          <a:lstStyle/>
          <a:p>
            <a:pPr algn="just"/>
            <a:r>
              <a:rPr lang="es-ES" sz="1500" dirty="0">
                <a:solidFill>
                  <a:srgbClr val="222BCF"/>
                </a:solidFill>
                <a:latin typeface="Helvetica"/>
                <a:ea typeface="Calibri" panose="020F0502020204030204" pitchFamily="34" charset="0"/>
                <a:cs typeface="Helvetica"/>
              </a:rPr>
              <a:t>“La verdad nunca puse atención cuando escuchaba hablar sobre el manejo adecuado del dinero. Nunca hice caso porque creía que tenía el control, que todo estaba en perfecto orden. Hoy, con mi hijo en el colegio, los gastos han aumentado y me doy cuenta de que nunca he tenido la información necesaria para manejar mis finanzas personales. Solo me enfoqué en gastar día a día, sin pensar en el futuro”, confiesa Sonia entre suspiros. Ella perdió su empleo a finales de año y se fue a vivir de nuevo a casa de sus padres.</a:t>
            </a:r>
          </a:p>
          <a:p>
            <a:pPr algn="just"/>
            <a:endParaRPr lang="es-CO" sz="1500" dirty="0">
              <a:solidFill>
                <a:srgbClr val="222BCF"/>
              </a:solidFill>
              <a:latin typeface="Helvetica"/>
              <a:ea typeface="Calibri" panose="020F0502020204030204" pitchFamily="34" charset="0"/>
              <a:cs typeface="Helvetica"/>
            </a:endParaRPr>
          </a:p>
          <a:p>
            <a:pPr marL="0" lvl="1" algn="just">
              <a:buNone/>
            </a:pPr>
            <a:r>
              <a:rPr lang="es-ES" sz="1500" dirty="0">
                <a:solidFill>
                  <a:srgbClr val="222BCF"/>
                </a:solidFill>
                <a:latin typeface="Helvetica"/>
                <a:ea typeface="Calibri" panose="020F0502020204030204" pitchFamily="34" charset="0"/>
                <a:cs typeface="Helvetica"/>
              </a:rPr>
              <a:t>También expresa: “Mi idea era que todo lo relacionado con las finanzas resultaba difícil y hasta aburrido, así que el tema no formaba parte de mi vida ni de mis conversaciones. </a:t>
            </a:r>
          </a:p>
        </p:txBody>
      </p:sp>
    </p:spTree>
    <p:extLst>
      <p:ext uri="{BB962C8B-B14F-4D97-AF65-F5344CB8AC3E}">
        <p14:creationId xmlns:p14="http://schemas.microsoft.com/office/powerpoint/2010/main" val="110380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uadroTexto 4"/>
          <p:cNvSpPr txBox="1"/>
          <p:nvPr/>
        </p:nvSpPr>
        <p:spPr>
          <a:xfrm>
            <a:off x="386852" y="3734604"/>
            <a:ext cx="4767737" cy="2631490"/>
          </a:xfrm>
          <a:prstGeom prst="rect">
            <a:avLst/>
          </a:prstGeom>
          <a:noFill/>
        </p:spPr>
        <p:txBody>
          <a:bodyPr wrap="square" rtlCol="0">
            <a:spAutoFit/>
          </a:bodyPr>
          <a:lstStyle/>
          <a:p>
            <a:pPr marL="342900" indent="-342900">
              <a:buFont typeface="Arial"/>
              <a:buChar char="•"/>
            </a:pPr>
            <a:r>
              <a:rPr lang="es-ES" sz="2400" b="1" dirty="0">
                <a:solidFill>
                  <a:srgbClr val="F23F59"/>
                </a:solidFill>
                <a:latin typeface="Helvetica"/>
                <a:cs typeface="Helvetica"/>
              </a:rPr>
              <a:t>¿Por qué creen que Sonia llegó a esta situación? </a:t>
            </a:r>
          </a:p>
          <a:p>
            <a:pPr lvl="1"/>
            <a:r>
              <a:rPr lang="es-ES" sz="1500" dirty="0">
                <a:solidFill>
                  <a:schemeClr val="tx2">
                    <a:lumMod val="20000"/>
                    <a:lumOff val="80000"/>
                  </a:schemeClr>
                </a:solidFill>
                <a:latin typeface="Helvetica"/>
                <a:ea typeface="Calibri" panose="020F0502020204030204" pitchFamily="34" charset="0"/>
                <a:cs typeface="Helvetica"/>
              </a:rPr>
              <a:t>(Por no tener un control del dinero, gastar sin planear, etc.)</a:t>
            </a:r>
          </a:p>
          <a:p>
            <a:pPr marL="342900" indent="-342900">
              <a:buFont typeface="Wingdings" panose="05000000000000000000" pitchFamily="2" charset="2"/>
              <a:buChar char="Ø"/>
            </a:pPr>
            <a:endParaRPr lang="es-ES" sz="2400" dirty="0">
              <a:solidFill>
                <a:srgbClr val="0B2D39"/>
              </a:solidFill>
              <a:latin typeface="Helvetica Light"/>
              <a:cs typeface="Helvetica Light"/>
            </a:endParaRPr>
          </a:p>
          <a:p>
            <a:pPr marL="342900" indent="-342900">
              <a:buFont typeface="Arial"/>
              <a:buChar char="•"/>
            </a:pPr>
            <a:r>
              <a:rPr lang="es-ES" sz="2400" b="1" dirty="0">
                <a:solidFill>
                  <a:srgbClr val="F23F59"/>
                </a:solidFill>
                <a:latin typeface="Helvetica"/>
                <a:cs typeface="Helvetica"/>
              </a:rPr>
              <a:t>¿Qué hubiera podido hacer mejor? </a:t>
            </a:r>
          </a:p>
          <a:p>
            <a:pPr lvl="1"/>
            <a:r>
              <a:rPr lang="es-ES" sz="1500" dirty="0">
                <a:solidFill>
                  <a:schemeClr val="tx2">
                    <a:lumMod val="20000"/>
                    <a:lumOff val="80000"/>
                  </a:schemeClr>
                </a:solidFill>
                <a:latin typeface="Helvetica"/>
                <a:ea typeface="Calibri" panose="020F0502020204030204" pitchFamily="34" charset="0"/>
                <a:cs typeface="Helvetica"/>
              </a:rPr>
              <a:t>(Hacer un presupuesto, ahorrar, etc.)</a:t>
            </a:r>
          </a:p>
        </p:txBody>
      </p:sp>
      <p:sp>
        <p:nvSpPr>
          <p:cNvPr id="7" name="CuadroTexto 6"/>
          <p:cNvSpPr txBox="1"/>
          <p:nvPr/>
        </p:nvSpPr>
        <p:spPr>
          <a:xfrm>
            <a:off x="463368" y="1475853"/>
            <a:ext cx="4565028" cy="1708160"/>
          </a:xfrm>
          <a:prstGeom prst="rect">
            <a:avLst/>
          </a:prstGeom>
          <a:noFill/>
        </p:spPr>
        <p:txBody>
          <a:bodyPr wrap="square" rtlCol="0">
            <a:spAutoFit/>
          </a:bodyPr>
          <a:lstStyle/>
          <a:p>
            <a:r>
              <a:rPr lang="es-ES" sz="1500" dirty="0">
                <a:solidFill>
                  <a:srgbClr val="222BCF"/>
                </a:solidFill>
                <a:latin typeface="Helvetica"/>
                <a:ea typeface="Calibri" panose="020F0502020204030204" pitchFamily="34" charset="0"/>
                <a:cs typeface="Helvetica"/>
              </a:rPr>
              <a:t>Ahora, por supuesto que me interesa saber cómo puedo enfrentar mis deudas y aprender lo que me sirva para optar por lo que más me convenga y evitar endeudarme demasiado. Cada vez que me reúno con familiares y amigos no perdemos la oportunidad de darnos uno que otro consejo para hacer frente a los problemas económicos</a:t>
            </a:r>
          </a:p>
        </p:txBody>
      </p:sp>
    </p:spTree>
    <p:extLst>
      <p:ext uri="{BB962C8B-B14F-4D97-AF65-F5344CB8AC3E}">
        <p14:creationId xmlns:p14="http://schemas.microsoft.com/office/powerpoint/2010/main" val="166251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517027" y="286517"/>
            <a:ext cx="4283148" cy="2185214"/>
          </a:xfrm>
          <a:prstGeom prst="rect">
            <a:avLst/>
          </a:prstGeom>
          <a:noFill/>
        </p:spPr>
        <p:txBody>
          <a:bodyPr wrap="square" rtlCol="0">
            <a:spAutoFit/>
          </a:bodyPr>
          <a:lstStyle/>
          <a:p>
            <a:r>
              <a:rPr lang="es-ES" sz="2400" dirty="0">
                <a:solidFill>
                  <a:schemeClr val="bg1"/>
                </a:solidFill>
                <a:latin typeface="Helvetica"/>
                <a:cs typeface="Helvetica"/>
              </a:rPr>
              <a:t>Actividad 2: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Presupuesto de Sonia</a:t>
            </a:r>
          </a:p>
        </p:txBody>
      </p:sp>
    </p:spTree>
    <p:extLst>
      <p:ext uri="{BB962C8B-B14F-4D97-AF65-F5344CB8AC3E}">
        <p14:creationId xmlns:p14="http://schemas.microsoft.com/office/powerpoint/2010/main" val="532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0"/>
            <a:ext cx="2238375" cy="6858000"/>
          </a:xfrm>
          <a:custGeom>
            <a:avLst/>
            <a:gdLst/>
            <a:ahLst/>
            <a:cxnLst/>
            <a:rect l="l" t="t" r="r" b="b"/>
            <a:pathLst>
              <a:path w="2238375" h="5144135">
                <a:moveTo>
                  <a:pt x="0" y="5143677"/>
                </a:moveTo>
                <a:lnTo>
                  <a:pt x="2238375" y="5143677"/>
                </a:lnTo>
                <a:lnTo>
                  <a:pt x="2238375" y="0"/>
                </a:lnTo>
                <a:lnTo>
                  <a:pt x="0" y="0"/>
                </a:lnTo>
                <a:lnTo>
                  <a:pt x="0" y="5143677"/>
                </a:lnTo>
                <a:close/>
              </a:path>
            </a:pathLst>
          </a:custGeom>
          <a:solidFill>
            <a:srgbClr val="2E46D8"/>
          </a:solidFill>
        </p:spPr>
        <p:txBody>
          <a:bodyPr wrap="square" lIns="0" tIns="0" rIns="0" bIns="0" rtlCol="0"/>
          <a:lstStyle/>
          <a:p>
            <a:endParaRPr/>
          </a:p>
        </p:txBody>
      </p:sp>
      <p:sp>
        <p:nvSpPr>
          <p:cNvPr id="3" name="object 3"/>
          <p:cNvSpPr/>
          <p:nvPr/>
        </p:nvSpPr>
        <p:spPr>
          <a:xfrm>
            <a:off x="2238376" y="0"/>
            <a:ext cx="2339975" cy="6858000"/>
          </a:xfrm>
          <a:custGeom>
            <a:avLst/>
            <a:gdLst/>
            <a:ahLst/>
            <a:cxnLst/>
            <a:rect l="l" t="t" r="r" b="b"/>
            <a:pathLst>
              <a:path w="2339975" h="5144135">
                <a:moveTo>
                  <a:pt x="0" y="5143677"/>
                </a:moveTo>
                <a:lnTo>
                  <a:pt x="2339975" y="5143677"/>
                </a:lnTo>
                <a:lnTo>
                  <a:pt x="2339975" y="0"/>
                </a:lnTo>
                <a:lnTo>
                  <a:pt x="0" y="0"/>
                </a:lnTo>
                <a:lnTo>
                  <a:pt x="0" y="5143677"/>
                </a:lnTo>
                <a:close/>
              </a:path>
            </a:pathLst>
          </a:custGeom>
          <a:solidFill>
            <a:srgbClr val="FFC000"/>
          </a:solidFill>
        </p:spPr>
        <p:txBody>
          <a:bodyPr wrap="square" lIns="0" tIns="0" rIns="0" bIns="0" rtlCol="0"/>
          <a:lstStyle/>
          <a:p>
            <a:endParaRPr/>
          </a:p>
        </p:txBody>
      </p:sp>
      <p:sp>
        <p:nvSpPr>
          <p:cNvPr id="4" name="object 4"/>
          <p:cNvSpPr/>
          <p:nvPr/>
        </p:nvSpPr>
        <p:spPr>
          <a:xfrm>
            <a:off x="4578337" y="0"/>
            <a:ext cx="2340610" cy="6858000"/>
          </a:xfrm>
          <a:custGeom>
            <a:avLst/>
            <a:gdLst/>
            <a:ahLst/>
            <a:cxnLst/>
            <a:rect l="l" t="t" r="r" b="b"/>
            <a:pathLst>
              <a:path w="2340609" h="5144135">
                <a:moveTo>
                  <a:pt x="0" y="5143677"/>
                </a:moveTo>
                <a:lnTo>
                  <a:pt x="2339987" y="5143677"/>
                </a:lnTo>
                <a:lnTo>
                  <a:pt x="2339987" y="0"/>
                </a:lnTo>
                <a:lnTo>
                  <a:pt x="0" y="0"/>
                </a:lnTo>
                <a:lnTo>
                  <a:pt x="0" y="5143677"/>
                </a:lnTo>
                <a:close/>
              </a:path>
            </a:pathLst>
          </a:custGeom>
          <a:solidFill>
            <a:srgbClr val="F378BA"/>
          </a:solidFill>
        </p:spPr>
        <p:txBody>
          <a:bodyPr wrap="square" lIns="0" tIns="0" rIns="0" bIns="0" rtlCol="0"/>
          <a:lstStyle/>
          <a:p>
            <a:endParaRPr/>
          </a:p>
        </p:txBody>
      </p:sp>
      <p:sp>
        <p:nvSpPr>
          <p:cNvPr id="5" name="object 5"/>
          <p:cNvSpPr txBox="1"/>
          <p:nvPr/>
        </p:nvSpPr>
        <p:spPr>
          <a:xfrm>
            <a:off x="110285" y="2943663"/>
            <a:ext cx="2127900" cy="2490424"/>
          </a:xfrm>
          <a:prstGeom prst="rect">
            <a:avLst/>
          </a:prstGeom>
        </p:spPr>
        <p:txBody>
          <a:bodyPr vert="horz" wrap="square" lIns="0" tIns="27939" rIns="0" bIns="0" rtlCol="0">
            <a:spAutoFit/>
          </a:bodyPr>
          <a:lstStyle/>
          <a:p>
            <a:pPr marL="12065" marR="5080" algn="ctr">
              <a:lnSpc>
                <a:spcPts val="1600"/>
              </a:lnSpc>
              <a:spcBef>
                <a:spcPts val="219"/>
              </a:spcBef>
            </a:pPr>
            <a:r>
              <a:rPr sz="2000" dirty="0">
                <a:solidFill>
                  <a:srgbClr val="FFFFFF"/>
                </a:solidFill>
                <a:latin typeface="Myriad Pro"/>
                <a:cs typeface="Myriad Pro"/>
              </a:rPr>
              <a:t>Se refieren al dinero  que </a:t>
            </a:r>
            <a:r>
              <a:rPr sz="2200" b="1" dirty="0">
                <a:solidFill>
                  <a:srgbClr val="FFFFFF"/>
                </a:solidFill>
                <a:latin typeface="Myriad Pro"/>
                <a:cs typeface="Myriad Pro"/>
              </a:rPr>
              <a:t>se recibe  periódicamente</a:t>
            </a:r>
            <a:r>
              <a:rPr sz="2200" dirty="0">
                <a:solidFill>
                  <a:srgbClr val="FFFFFF"/>
                </a:solidFill>
                <a:latin typeface="Myriad Pro"/>
                <a:cs typeface="Myriad Pro"/>
              </a:rPr>
              <a:t> </a:t>
            </a:r>
            <a:r>
              <a:rPr sz="2000" dirty="0">
                <a:solidFill>
                  <a:srgbClr val="FFFFFF"/>
                </a:solidFill>
                <a:latin typeface="Myriad Pro"/>
                <a:cs typeface="Myriad Pro"/>
              </a:rPr>
              <a:t>estos  ingresos no varían  significativamente en  el corto plazo y la  fecha en la que se  perciben es  fácilmente  predecible.</a:t>
            </a:r>
            <a:endParaRPr sz="2000" dirty="0">
              <a:latin typeface="Myriad Pro"/>
              <a:cs typeface="Myriad Pro"/>
            </a:endParaRPr>
          </a:p>
        </p:txBody>
      </p:sp>
      <p:sp>
        <p:nvSpPr>
          <p:cNvPr id="6" name="object 6"/>
          <p:cNvSpPr txBox="1"/>
          <p:nvPr/>
        </p:nvSpPr>
        <p:spPr>
          <a:xfrm>
            <a:off x="2238376" y="3098650"/>
            <a:ext cx="2339975" cy="1874871"/>
          </a:xfrm>
          <a:prstGeom prst="rect">
            <a:avLst/>
          </a:prstGeom>
        </p:spPr>
        <p:txBody>
          <a:bodyPr vert="horz" wrap="square" lIns="0" tIns="27939" rIns="0" bIns="0" rtlCol="0">
            <a:spAutoFit/>
          </a:bodyPr>
          <a:lstStyle/>
          <a:p>
            <a:pPr marL="12700" marR="5080" algn="ctr">
              <a:lnSpc>
                <a:spcPts val="1600"/>
              </a:lnSpc>
              <a:spcBef>
                <a:spcPts val="219"/>
              </a:spcBef>
            </a:pPr>
            <a:r>
              <a:rPr sz="2000" dirty="0">
                <a:latin typeface="Myriad Pro"/>
                <a:cs typeface="Myriad Pro"/>
              </a:rPr>
              <a:t>Son los que </a:t>
            </a:r>
            <a:r>
              <a:rPr sz="2000" b="1" dirty="0">
                <a:latin typeface="Myriad Pro"/>
                <a:cs typeface="Myriad Pro"/>
              </a:rPr>
              <a:t>no se  reciben de manera  constante</a:t>
            </a:r>
            <a:r>
              <a:rPr sz="2000" dirty="0">
                <a:latin typeface="Myriad Pro"/>
                <a:cs typeface="Myriad Pro"/>
              </a:rPr>
              <a:t>, como  horas extras,  comisiones,</a:t>
            </a:r>
            <a:r>
              <a:rPr sz="2000" spc="-100" dirty="0">
                <a:latin typeface="Myriad Pro"/>
                <a:cs typeface="Myriad Pro"/>
              </a:rPr>
              <a:t> </a:t>
            </a:r>
            <a:r>
              <a:rPr sz="2000" dirty="0">
                <a:latin typeface="Myriad Pro"/>
                <a:cs typeface="Myriad Pro"/>
              </a:rPr>
              <a:t>premios,  trabajos  independientes y  herencias, entre  muchos</a:t>
            </a:r>
            <a:r>
              <a:rPr sz="2000" spc="-15" dirty="0">
                <a:latin typeface="Myriad Pro"/>
                <a:cs typeface="Myriad Pro"/>
              </a:rPr>
              <a:t> </a:t>
            </a:r>
            <a:r>
              <a:rPr sz="2000" dirty="0">
                <a:latin typeface="Myriad Pro"/>
                <a:cs typeface="Myriad Pro"/>
              </a:rPr>
              <a:t>otros.</a:t>
            </a:r>
          </a:p>
        </p:txBody>
      </p:sp>
      <p:sp>
        <p:nvSpPr>
          <p:cNvPr id="7" name="object 7"/>
          <p:cNvSpPr txBox="1"/>
          <p:nvPr/>
        </p:nvSpPr>
        <p:spPr>
          <a:xfrm>
            <a:off x="4578351" y="2927387"/>
            <a:ext cx="2340595" cy="2285240"/>
          </a:xfrm>
          <a:prstGeom prst="rect">
            <a:avLst/>
          </a:prstGeom>
        </p:spPr>
        <p:txBody>
          <a:bodyPr vert="horz" wrap="square" lIns="0" tIns="27939" rIns="0" bIns="0" rtlCol="0">
            <a:spAutoFit/>
          </a:bodyPr>
          <a:lstStyle/>
          <a:p>
            <a:pPr marL="12700" marR="5080" algn="ctr">
              <a:lnSpc>
                <a:spcPts val="1600"/>
              </a:lnSpc>
              <a:spcBef>
                <a:spcPts val="219"/>
              </a:spcBef>
            </a:pPr>
            <a:r>
              <a:rPr sz="2000" b="1" dirty="0">
                <a:solidFill>
                  <a:srgbClr val="FFFFFF"/>
                </a:solidFill>
                <a:latin typeface="Myriad Pro"/>
                <a:cs typeface="Myriad Pro"/>
              </a:rPr>
              <a:t>Son salidas</a:t>
            </a:r>
            <a:r>
              <a:rPr sz="2000" b="1" spc="-70" dirty="0">
                <a:solidFill>
                  <a:srgbClr val="FFFFFF"/>
                </a:solidFill>
                <a:latin typeface="Myriad Pro"/>
                <a:cs typeface="Myriad Pro"/>
              </a:rPr>
              <a:t> </a:t>
            </a:r>
            <a:r>
              <a:rPr sz="2000" b="1" dirty="0">
                <a:solidFill>
                  <a:srgbClr val="FFFFFF"/>
                </a:solidFill>
                <a:latin typeface="Myriad Pro"/>
                <a:cs typeface="Myriad Pro"/>
              </a:rPr>
              <a:t>de</a:t>
            </a:r>
            <a:r>
              <a:rPr sz="2000" b="1" spc="-30" dirty="0">
                <a:solidFill>
                  <a:srgbClr val="FFFFFF"/>
                </a:solidFill>
                <a:latin typeface="Myriad Pro"/>
                <a:cs typeface="Myriad Pro"/>
              </a:rPr>
              <a:t> </a:t>
            </a:r>
            <a:r>
              <a:rPr sz="2000" b="1" dirty="0">
                <a:solidFill>
                  <a:srgbClr val="FFFFFF"/>
                </a:solidFill>
                <a:latin typeface="Myriad Pro"/>
                <a:cs typeface="Myriad Pro"/>
              </a:rPr>
              <a:t>dinero  permanentes </a:t>
            </a:r>
            <a:r>
              <a:rPr sz="2000" dirty="0">
                <a:solidFill>
                  <a:srgbClr val="FFFFFF"/>
                </a:solidFill>
                <a:latin typeface="Myriad Pro"/>
                <a:cs typeface="Myriad Pro"/>
              </a:rPr>
              <a:t>en el  corto plazo. Este</a:t>
            </a:r>
            <a:r>
              <a:rPr sz="2000" spc="-95" dirty="0">
                <a:solidFill>
                  <a:srgbClr val="FFFFFF"/>
                </a:solidFill>
                <a:latin typeface="Myriad Pro"/>
                <a:cs typeface="Myriad Pro"/>
              </a:rPr>
              <a:t> </a:t>
            </a:r>
            <a:r>
              <a:rPr sz="2000" dirty="0">
                <a:solidFill>
                  <a:srgbClr val="FFFFFF"/>
                </a:solidFill>
                <a:latin typeface="Myriad Pro"/>
                <a:cs typeface="Myriad Pro"/>
              </a:rPr>
              <a:t>tipo  de gastos los  podemos prever y  aunque pueden  variar levemente de  un mes a otro, se  puede establecer su  costo</a:t>
            </a:r>
            <a:r>
              <a:rPr sz="2000" spc="-30" dirty="0">
                <a:solidFill>
                  <a:srgbClr val="FFFFFF"/>
                </a:solidFill>
                <a:latin typeface="Myriad Pro"/>
                <a:cs typeface="Myriad Pro"/>
              </a:rPr>
              <a:t> </a:t>
            </a:r>
            <a:r>
              <a:rPr sz="2000" dirty="0">
                <a:solidFill>
                  <a:srgbClr val="FFFFFF"/>
                </a:solidFill>
                <a:latin typeface="Myriad Pro"/>
                <a:cs typeface="Myriad Pro"/>
              </a:rPr>
              <a:t>aproximado.</a:t>
            </a:r>
            <a:endParaRPr sz="2000" dirty="0">
              <a:latin typeface="Myriad Pro"/>
              <a:cs typeface="Myriad Pro"/>
            </a:endParaRPr>
          </a:p>
        </p:txBody>
      </p:sp>
      <p:sp>
        <p:nvSpPr>
          <p:cNvPr id="8" name="object 8"/>
          <p:cNvSpPr txBox="1"/>
          <p:nvPr/>
        </p:nvSpPr>
        <p:spPr>
          <a:xfrm>
            <a:off x="7029144" y="2943663"/>
            <a:ext cx="2003924" cy="1669687"/>
          </a:xfrm>
          <a:prstGeom prst="rect">
            <a:avLst/>
          </a:prstGeom>
        </p:spPr>
        <p:txBody>
          <a:bodyPr vert="horz" wrap="square" lIns="0" tIns="27939" rIns="0" bIns="0" rtlCol="0">
            <a:spAutoFit/>
          </a:bodyPr>
          <a:lstStyle/>
          <a:p>
            <a:pPr marL="12700" marR="5080" algn="ctr">
              <a:lnSpc>
                <a:spcPts val="1600"/>
              </a:lnSpc>
              <a:spcBef>
                <a:spcPts val="219"/>
              </a:spcBef>
            </a:pPr>
            <a:r>
              <a:rPr sz="2000" dirty="0">
                <a:latin typeface="Myriad Pro"/>
                <a:cs typeface="Myriad Pro"/>
              </a:rPr>
              <a:t>Los </a:t>
            </a:r>
            <a:r>
              <a:rPr sz="2000" b="1" spc="10" dirty="0">
                <a:latin typeface="Myriad Pro"/>
                <a:cs typeface="Calibri"/>
              </a:rPr>
              <a:t>gastos </a:t>
            </a:r>
            <a:r>
              <a:rPr sz="2000" b="1" spc="-10" dirty="0">
                <a:latin typeface="Myriad Pro"/>
                <a:cs typeface="Calibri"/>
              </a:rPr>
              <a:t>variables  </a:t>
            </a:r>
            <a:r>
              <a:rPr sz="2000" dirty="0">
                <a:latin typeface="Myriad Pro"/>
                <a:cs typeface="Myriad Pro"/>
              </a:rPr>
              <a:t>son salidas</a:t>
            </a:r>
            <a:r>
              <a:rPr sz="2000" spc="-70" dirty="0">
                <a:latin typeface="Myriad Pro"/>
                <a:cs typeface="Myriad Pro"/>
              </a:rPr>
              <a:t> </a:t>
            </a:r>
            <a:r>
              <a:rPr sz="2000" dirty="0">
                <a:latin typeface="Myriad Pro"/>
                <a:cs typeface="Myriad Pro"/>
              </a:rPr>
              <a:t>de</a:t>
            </a:r>
            <a:r>
              <a:rPr sz="2000" spc="-30" dirty="0">
                <a:latin typeface="Myriad Pro"/>
                <a:cs typeface="Myriad Pro"/>
              </a:rPr>
              <a:t> </a:t>
            </a:r>
            <a:r>
              <a:rPr sz="2000" dirty="0">
                <a:latin typeface="Myriad Pro"/>
                <a:cs typeface="Myriad Pro"/>
              </a:rPr>
              <a:t>dinero  que se presentan  inesperadamente y  que son difíciles de  controlar</a:t>
            </a:r>
            <a:r>
              <a:rPr sz="2000" spc="-10" dirty="0">
                <a:latin typeface="Myriad Pro"/>
                <a:cs typeface="Myriad Pro"/>
              </a:rPr>
              <a:t> </a:t>
            </a:r>
            <a:r>
              <a:rPr sz="2000" dirty="0">
                <a:latin typeface="Myriad Pro"/>
                <a:cs typeface="Myriad Pro"/>
              </a:rPr>
              <a:t>.</a:t>
            </a:r>
          </a:p>
        </p:txBody>
      </p:sp>
      <p:sp>
        <p:nvSpPr>
          <p:cNvPr id="9" name="object 9"/>
          <p:cNvSpPr/>
          <p:nvPr/>
        </p:nvSpPr>
        <p:spPr>
          <a:xfrm>
            <a:off x="683628" y="1921611"/>
            <a:ext cx="774700" cy="774700"/>
          </a:xfrm>
          <a:custGeom>
            <a:avLst/>
            <a:gdLst/>
            <a:ahLst/>
            <a:cxnLst/>
            <a:rect l="l" t="t" r="r" b="b"/>
            <a:pathLst>
              <a:path w="774700" h="774700">
                <a:moveTo>
                  <a:pt x="774700" y="774700"/>
                </a:moveTo>
                <a:lnTo>
                  <a:pt x="0" y="774700"/>
                </a:lnTo>
                <a:lnTo>
                  <a:pt x="0" y="0"/>
                </a:lnTo>
                <a:lnTo>
                  <a:pt x="774700" y="0"/>
                </a:lnTo>
                <a:lnTo>
                  <a:pt x="774700" y="774700"/>
                </a:lnTo>
                <a:close/>
              </a:path>
            </a:pathLst>
          </a:custGeom>
          <a:solidFill>
            <a:srgbClr val="FFFFFF"/>
          </a:solidFill>
        </p:spPr>
        <p:txBody>
          <a:bodyPr wrap="square" lIns="0" tIns="0" rIns="0" bIns="0" rtlCol="0"/>
          <a:lstStyle/>
          <a:p>
            <a:endParaRPr/>
          </a:p>
        </p:txBody>
      </p:sp>
      <p:sp>
        <p:nvSpPr>
          <p:cNvPr id="10" name="object 10"/>
          <p:cNvSpPr/>
          <p:nvPr/>
        </p:nvSpPr>
        <p:spPr>
          <a:xfrm>
            <a:off x="3021012" y="1921611"/>
            <a:ext cx="774700" cy="774700"/>
          </a:xfrm>
          <a:custGeom>
            <a:avLst/>
            <a:gdLst/>
            <a:ahLst/>
            <a:cxnLst/>
            <a:rect l="l" t="t" r="r" b="b"/>
            <a:pathLst>
              <a:path w="774700" h="774700">
                <a:moveTo>
                  <a:pt x="774700" y="774700"/>
                </a:moveTo>
                <a:lnTo>
                  <a:pt x="0" y="774700"/>
                </a:lnTo>
                <a:lnTo>
                  <a:pt x="0" y="0"/>
                </a:lnTo>
                <a:lnTo>
                  <a:pt x="774700" y="0"/>
                </a:lnTo>
                <a:lnTo>
                  <a:pt x="774700" y="774700"/>
                </a:lnTo>
                <a:close/>
              </a:path>
            </a:pathLst>
          </a:custGeom>
          <a:solidFill>
            <a:srgbClr val="FFFFFF"/>
          </a:solidFill>
        </p:spPr>
        <p:txBody>
          <a:bodyPr wrap="square" lIns="0" tIns="0" rIns="0" bIns="0" rtlCol="0"/>
          <a:lstStyle/>
          <a:p>
            <a:endParaRPr/>
          </a:p>
        </p:txBody>
      </p:sp>
      <p:sp>
        <p:nvSpPr>
          <p:cNvPr id="11" name="object 11"/>
          <p:cNvSpPr/>
          <p:nvPr/>
        </p:nvSpPr>
        <p:spPr>
          <a:xfrm>
            <a:off x="5360987" y="1921611"/>
            <a:ext cx="774700" cy="774700"/>
          </a:xfrm>
          <a:custGeom>
            <a:avLst/>
            <a:gdLst/>
            <a:ahLst/>
            <a:cxnLst/>
            <a:rect l="l" t="t" r="r" b="b"/>
            <a:pathLst>
              <a:path w="774700" h="774700">
                <a:moveTo>
                  <a:pt x="774700" y="774700"/>
                </a:moveTo>
                <a:lnTo>
                  <a:pt x="0" y="774700"/>
                </a:lnTo>
                <a:lnTo>
                  <a:pt x="0" y="0"/>
                </a:lnTo>
                <a:lnTo>
                  <a:pt x="774700" y="0"/>
                </a:lnTo>
                <a:lnTo>
                  <a:pt x="774700" y="774700"/>
                </a:lnTo>
                <a:close/>
              </a:path>
            </a:pathLst>
          </a:custGeom>
          <a:solidFill>
            <a:srgbClr val="FFFFFF"/>
          </a:solidFill>
        </p:spPr>
        <p:txBody>
          <a:bodyPr wrap="square" lIns="0" tIns="0" rIns="0" bIns="0" rtlCol="0"/>
          <a:lstStyle/>
          <a:p>
            <a:endParaRPr/>
          </a:p>
        </p:txBody>
      </p:sp>
      <p:sp>
        <p:nvSpPr>
          <p:cNvPr id="12" name="object 12"/>
          <p:cNvSpPr/>
          <p:nvPr/>
        </p:nvSpPr>
        <p:spPr>
          <a:xfrm>
            <a:off x="7700962" y="1908911"/>
            <a:ext cx="774700" cy="774700"/>
          </a:xfrm>
          <a:custGeom>
            <a:avLst/>
            <a:gdLst/>
            <a:ahLst/>
            <a:cxnLst/>
            <a:rect l="l" t="t" r="r" b="b"/>
            <a:pathLst>
              <a:path w="774700" h="774700">
                <a:moveTo>
                  <a:pt x="774700" y="774700"/>
                </a:moveTo>
                <a:lnTo>
                  <a:pt x="0" y="774700"/>
                </a:lnTo>
                <a:lnTo>
                  <a:pt x="0" y="0"/>
                </a:lnTo>
                <a:lnTo>
                  <a:pt x="774700" y="0"/>
                </a:lnTo>
                <a:lnTo>
                  <a:pt x="774700" y="774700"/>
                </a:lnTo>
                <a:close/>
              </a:path>
            </a:pathLst>
          </a:custGeom>
          <a:solidFill>
            <a:srgbClr val="000000"/>
          </a:solidFill>
        </p:spPr>
        <p:txBody>
          <a:bodyPr wrap="square" lIns="0" tIns="0" rIns="0" bIns="0" rtlCol="0"/>
          <a:lstStyle/>
          <a:p>
            <a:endParaRPr/>
          </a:p>
        </p:txBody>
      </p:sp>
      <p:sp>
        <p:nvSpPr>
          <p:cNvPr id="13" name="object 13"/>
          <p:cNvSpPr/>
          <p:nvPr/>
        </p:nvSpPr>
        <p:spPr>
          <a:xfrm>
            <a:off x="3204612" y="2064284"/>
            <a:ext cx="407670" cy="489584"/>
          </a:xfrm>
          <a:custGeom>
            <a:avLst/>
            <a:gdLst/>
            <a:ahLst/>
            <a:cxnLst/>
            <a:rect l="l" t="t" r="r" b="b"/>
            <a:pathLst>
              <a:path w="407670" h="489585">
                <a:moveTo>
                  <a:pt x="91384" y="427824"/>
                </a:moveTo>
                <a:lnTo>
                  <a:pt x="73558" y="427824"/>
                </a:lnTo>
                <a:lnTo>
                  <a:pt x="106591" y="487807"/>
                </a:lnTo>
                <a:lnTo>
                  <a:pt x="109220" y="489356"/>
                </a:lnTo>
                <a:lnTo>
                  <a:pt x="112344" y="489343"/>
                </a:lnTo>
                <a:lnTo>
                  <a:pt x="115481" y="489165"/>
                </a:lnTo>
                <a:lnTo>
                  <a:pt x="118122" y="487299"/>
                </a:lnTo>
                <a:lnTo>
                  <a:pt x="127964" y="463537"/>
                </a:lnTo>
                <a:lnTo>
                  <a:pt x="111048" y="463537"/>
                </a:lnTo>
                <a:lnTo>
                  <a:pt x="91384" y="427824"/>
                </a:lnTo>
                <a:close/>
              </a:path>
              <a:path w="407670" h="489585">
                <a:moveTo>
                  <a:pt x="234529" y="314058"/>
                </a:moveTo>
                <a:lnTo>
                  <a:pt x="217627" y="314058"/>
                </a:lnTo>
                <a:lnTo>
                  <a:pt x="289382" y="487299"/>
                </a:lnTo>
                <a:lnTo>
                  <a:pt x="292011" y="489165"/>
                </a:lnTo>
                <a:lnTo>
                  <a:pt x="295300" y="489356"/>
                </a:lnTo>
                <a:lnTo>
                  <a:pt x="298306" y="489343"/>
                </a:lnTo>
                <a:lnTo>
                  <a:pt x="300913" y="487807"/>
                </a:lnTo>
                <a:lnTo>
                  <a:pt x="314274" y="463537"/>
                </a:lnTo>
                <a:lnTo>
                  <a:pt x="296443" y="463537"/>
                </a:lnTo>
                <a:lnTo>
                  <a:pt x="234529" y="314058"/>
                </a:lnTo>
                <a:close/>
              </a:path>
              <a:path w="407670" h="489585">
                <a:moveTo>
                  <a:pt x="171589" y="326542"/>
                </a:moveTo>
                <a:lnTo>
                  <a:pt x="167017" y="328434"/>
                </a:lnTo>
                <a:lnTo>
                  <a:pt x="111048" y="463537"/>
                </a:lnTo>
                <a:lnTo>
                  <a:pt x="127964" y="463537"/>
                </a:lnTo>
                <a:lnTo>
                  <a:pt x="181444" y="334416"/>
                </a:lnTo>
                <a:lnTo>
                  <a:pt x="179552" y="329844"/>
                </a:lnTo>
                <a:lnTo>
                  <a:pt x="171589" y="326542"/>
                </a:lnTo>
                <a:close/>
              </a:path>
              <a:path w="407670" h="489585">
                <a:moveTo>
                  <a:pt x="328777" y="410070"/>
                </a:moveTo>
                <a:lnTo>
                  <a:pt x="325031" y="411619"/>
                </a:lnTo>
                <a:lnTo>
                  <a:pt x="296443" y="463537"/>
                </a:lnTo>
                <a:lnTo>
                  <a:pt x="314274" y="463537"/>
                </a:lnTo>
                <a:lnTo>
                  <a:pt x="333933" y="427824"/>
                </a:lnTo>
                <a:lnTo>
                  <a:pt x="403129" y="427824"/>
                </a:lnTo>
                <a:lnTo>
                  <a:pt x="402609" y="426567"/>
                </a:lnTo>
                <a:lnTo>
                  <a:pt x="385699" y="426567"/>
                </a:lnTo>
                <a:lnTo>
                  <a:pt x="328777" y="410070"/>
                </a:lnTo>
                <a:close/>
              </a:path>
              <a:path w="407670" h="489585">
                <a:moveTo>
                  <a:pt x="203746" y="0"/>
                </a:moveTo>
                <a:lnTo>
                  <a:pt x="154070" y="8033"/>
                </a:lnTo>
                <a:lnTo>
                  <a:pt x="110889" y="30395"/>
                </a:lnTo>
                <a:lnTo>
                  <a:pt x="76812" y="64473"/>
                </a:lnTo>
                <a:lnTo>
                  <a:pt x="54452" y="107658"/>
                </a:lnTo>
                <a:lnTo>
                  <a:pt x="46418" y="157340"/>
                </a:lnTo>
                <a:lnTo>
                  <a:pt x="48533" y="183141"/>
                </a:lnTo>
                <a:lnTo>
                  <a:pt x="54651" y="207608"/>
                </a:lnTo>
                <a:lnTo>
                  <a:pt x="64431" y="230401"/>
                </a:lnTo>
                <a:lnTo>
                  <a:pt x="77533" y="251180"/>
                </a:lnTo>
                <a:lnTo>
                  <a:pt x="0" y="438378"/>
                </a:lnTo>
                <a:lnTo>
                  <a:pt x="533" y="441566"/>
                </a:lnTo>
                <a:lnTo>
                  <a:pt x="4546" y="446036"/>
                </a:lnTo>
                <a:lnTo>
                  <a:pt x="7658" y="446925"/>
                </a:lnTo>
                <a:lnTo>
                  <a:pt x="73558" y="427824"/>
                </a:lnTo>
                <a:lnTo>
                  <a:pt x="91384" y="427824"/>
                </a:lnTo>
                <a:lnTo>
                  <a:pt x="90691" y="426567"/>
                </a:lnTo>
                <a:lnTo>
                  <a:pt x="21793" y="426567"/>
                </a:lnTo>
                <a:lnTo>
                  <a:pt x="88836" y="264693"/>
                </a:lnTo>
                <a:lnTo>
                  <a:pt x="113116" y="264693"/>
                </a:lnTo>
                <a:lnTo>
                  <a:pt x="89406" y="240983"/>
                </a:lnTo>
                <a:lnTo>
                  <a:pt x="69263" y="202086"/>
                </a:lnTo>
                <a:lnTo>
                  <a:pt x="62026" y="157340"/>
                </a:lnTo>
                <a:lnTo>
                  <a:pt x="69263" y="112593"/>
                </a:lnTo>
                <a:lnTo>
                  <a:pt x="89406" y="73692"/>
                </a:lnTo>
                <a:lnTo>
                  <a:pt x="120103" y="42992"/>
                </a:lnTo>
                <a:lnTo>
                  <a:pt x="159000" y="22846"/>
                </a:lnTo>
                <a:lnTo>
                  <a:pt x="203746" y="15608"/>
                </a:lnTo>
                <a:lnTo>
                  <a:pt x="268052" y="15608"/>
                </a:lnTo>
                <a:lnTo>
                  <a:pt x="253424" y="8033"/>
                </a:lnTo>
                <a:lnTo>
                  <a:pt x="203746" y="0"/>
                </a:lnTo>
                <a:close/>
              </a:path>
              <a:path w="407670" h="489585">
                <a:moveTo>
                  <a:pt x="403129" y="427824"/>
                </a:moveTo>
                <a:lnTo>
                  <a:pt x="333933" y="427824"/>
                </a:lnTo>
                <a:lnTo>
                  <a:pt x="399859" y="446925"/>
                </a:lnTo>
                <a:lnTo>
                  <a:pt x="402958" y="446036"/>
                </a:lnTo>
                <a:lnTo>
                  <a:pt x="406958" y="441566"/>
                </a:lnTo>
                <a:lnTo>
                  <a:pt x="407504" y="438378"/>
                </a:lnTo>
                <a:lnTo>
                  <a:pt x="403129" y="427824"/>
                </a:lnTo>
                <a:close/>
              </a:path>
              <a:path w="407670" h="489585">
                <a:moveTo>
                  <a:pt x="78714" y="410070"/>
                </a:moveTo>
                <a:lnTo>
                  <a:pt x="21793" y="426567"/>
                </a:lnTo>
                <a:lnTo>
                  <a:pt x="90691" y="426567"/>
                </a:lnTo>
                <a:lnTo>
                  <a:pt x="82461" y="411619"/>
                </a:lnTo>
                <a:lnTo>
                  <a:pt x="78714" y="410070"/>
                </a:lnTo>
                <a:close/>
              </a:path>
              <a:path w="407670" h="489585">
                <a:moveTo>
                  <a:pt x="335343" y="273316"/>
                </a:moveTo>
                <a:lnTo>
                  <a:pt x="327393" y="276631"/>
                </a:lnTo>
                <a:lnTo>
                  <a:pt x="325488" y="281190"/>
                </a:lnTo>
                <a:lnTo>
                  <a:pt x="385699" y="426567"/>
                </a:lnTo>
                <a:lnTo>
                  <a:pt x="402609" y="426567"/>
                </a:lnTo>
                <a:lnTo>
                  <a:pt x="339915" y="275209"/>
                </a:lnTo>
                <a:lnTo>
                  <a:pt x="335343" y="273316"/>
                </a:lnTo>
                <a:close/>
              </a:path>
              <a:path w="407670" h="489585">
                <a:moveTo>
                  <a:pt x="113116" y="264693"/>
                </a:moveTo>
                <a:lnTo>
                  <a:pt x="88836" y="264693"/>
                </a:lnTo>
                <a:lnTo>
                  <a:pt x="112547" y="285475"/>
                </a:lnTo>
                <a:lnTo>
                  <a:pt x="140085" y="301217"/>
                </a:lnTo>
                <a:lnTo>
                  <a:pt x="170727" y="311193"/>
                </a:lnTo>
                <a:lnTo>
                  <a:pt x="203746" y="314680"/>
                </a:lnTo>
                <a:lnTo>
                  <a:pt x="208419" y="314680"/>
                </a:lnTo>
                <a:lnTo>
                  <a:pt x="213055" y="314464"/>
                </a:lnTo>
                <a:lnTo>
                  <a:pt x="217627" y="314058"/>
                </a:lnTo>
                <a:lnTo>
                  <a:pt x="234529" y="314058"/>
                </a:lnTo>
                <a:lnTo>
                  <a:pt x="233603" y="311823"/>
                </a:lnTo>
                <a:lnTo>
                  <a:pt x="270849" y="299059"/>
                </a:lnTo>
                <a:lnTo>
                  <a:pt x="203746" y="299059"/>
                </a:lnTo>
                <a:lnTo>
                  <a:pt x="159000" y="291822"/>
                </a:lnTo>
                <a:lnTo>
                  <a:pt x="120103" y="271679"/>
                </a:lnTo>
                <a:lnTo>
                  <a:pt x="113116" y="264693"/>
                </a:lnTo>
                <a:close/>
              </a:path>
              <a:path w="407670" h="489585">
                <a:moveTo>
                  <a:pt x="268052" y="15608"/>
                </a:moveTo>
                <a:lnTo>
                  <a:pt x="203746" y="15608"/>
                </a:lnTo>
                <a:lnTo>
                  <a:pt x="248491" y="22846"/>
                </a:lnTo>
                <a:lnTo>
                  <a:pt x="287389" y="42992"/>
                </a:lnTo>
                <a:lnTo>
                  <a:pt x="318085" y="73692"/>
                </a:lnTo>
                <a:lnTo>
                  <a:pt x="338228" y="112593"/>
                </a:lnTo>
                <a:lnTo>
                  <a:pt x="345465" y="157340"/>
                </a:lnTo>
                <a:lnTo>
                  <a:pt x="338228" y="202086"/>
                </a:lnTo>
                <a:lnTo>
                  <a:pt x="318085" y="240983"/>
                </a:lnTo>
                <a:lnTo>
                  <a:pt x="287389" y="271679"/>
                </a:lnTo>
                <a:lnTo>
                  <a:pt x="248491" y="291822"/>
                </a:lnTo>
                <a:lnTo>
                  <a:pt x="203746" y="299059"/>
                </a:lnTo>
                <a:lnTo>
                  <a:pt x="270849" y="299059"/>
                </a:lnTo>
                <a:lnTo>
                  <a:pt x="309810" y="273448"/>
                </a:lnTo>
                <a:lnTo>
                  <a:pt x="337101" y="240757"/>
                </a:lnTo>
                <a:lnTo>
                  <a:pt x="354791" y="201456"/>
                </a:lnTo>
                <a:lnTo>
                  <a:pt x="361086" y="157340"/>
                </a:lnTo>
                <a:lnTo>
                  <a:pt x="353056" y="107658"/>
                </a:lnTo>
                <a:lnTo>
                  <a:pt x="330693" y="64473"/>
                </a:lnTo>
                <a:lnTo>
                  <a:pt x="296611" y="30395"/>
                </a:lnTo>
                <a:lnTo>
                  <a:pt x="268052" y="15608"/>
                </a:lnTo>
                <a:close/>
              </a:path>
            </a:pathLst>
          </a:custGeom>
          <a:solidFill>
            <a:srgbClr val="EC7C32"/>
          </a:solidFill>
        </p:spPr>
        <p:txBody>
          <a:bodyPr wrap="square" lIns="0" tIns="0" rIns="0" bIns="0" rtlCol="0"/>
          <a:lstStyle/>
          <a:p>
            <a:endParaRPr/>
          </a:p>
        </p:txBody>
      </p:sp>
      <p:sp>
        <p:nvSpPr>
          <p:cNvPr id="14" name="object 14"/>
          <p:cNvSpPr/>
          <p:nvPr/>
        </p:nvSpPr>
        <p:spPr>
          <a:xfrm>
            <a:off x="3282256" y="2095516"/>
            <a:ext cx="251675" cy="252209"/>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379277" y="1435191"/>
            <a:ext cx="1615909" cy="259045"/>
          </a:xfrm>
          <a:prstGeom prst="rect">
            <a:avLst/>
          </a:prstGeom>
        </p:spPr>
        <p:txBody>
          <a:bodyPr vert="horz" wrap="square" lIns="0" tIns="12700" rIns="0" bIns="0" rtlCol="0">
            <a:spAutoFit/>
          </a:bodyPr>
          <a:lstStyle/>
          <a:p>
            <a:pPr marL="12700">
              <a:spcBef>
                <a:spcPts val="100"/>
              </a:spcBef>
            </a:pPr>
            <a:r>
              <a:rPr sz="1600" b="1" spc="-20" dirty="0">
                <a:solidFill>
                  <a:srgbClr val="FFFFFF"/>
                </a:solidFill>
                <a:latin typeface="Century Gothic"/>
                <a:cs typeface="Century Gothic"/>
              </a:rPr>
              <a:t>INGRESOS</a:t>
            </a:r>
            <a:r>
              <a:rPr sz="1600" b="1" spc="-120" dirty="0">
                <a:solidFill>
                  <a:srgbClr val="FFFFFF"/>
                </a:solidFill>
                <a:latin typeface="Century Gothic"/>
                <a:cs typeface="Century Gothic"/>
              </a:rPr>
              <a:t> </a:t>
            </a:r>
            <a:r>
              <a:rPr sz="1600" b="1" spc="15" dirty="0">
                <a:solidFill>
                  <a:srgbClr val="FFFFFF"/>
                </a:solidFill>
                <a:latin typeface="Century Gothic"/>
                <a:cs typeface="Century Gothic"/>
              </a:rPr>
              <a:t>FIJOS</a:t>
            </a:r>
            <a:endParaRPr sz="1600" b="1" dirty="0">
              <a:latin typeface="Century Gothic"/>
              <a:cs typeface="Century Gothic"/>
            </a:endParaRPr>
          </a:p>
        </p:txBody>
      </p:sp>
      <p:sp>
        <p:nvSpPr>
          <p:cNvPr id="16" name="object 16"/>
          <p:cNvSpPr txBox="1"/>
          <p:nvPr/>
        </p:nvSpPr>
        <p:spPr>
          <a:xfrm>
            <a:off x="2481583" y="1435191"/>
            <a:ext cx="2169284" cy="259045"/>
          </a:xfrm>
          <a:prstGeom prst="rect">
            <a:avLst/>
          </a:prstGeom>
        </p:spPr>
        <p:txBody>
          <a:bodyPr vert="horz" wrap="square" lIns="0" tIns="12700" rIns="0" bIns="0" rtlCol="0">
            <a:spAutoFit/>
          </a:bodyPr>
          <a:lstStyle/>
          <a:p>
            <a:pPr marL="12700">
              <a:spcBef>
                <a:spcPts val="100"/>
              </a:spcBef>
            </a:pPr>
            <a:r>
              <a:rPr sz="1600" b="1" spc="-20" dirty="0">
                <a:solidFill>
                  <a:srgbClr val="FFFFFF"/>
                </a:solidFill>
                <a:latin typeface="Century Gothic"/>
                <a:cs typeface="Century Gothic"/>
              </a:rPr>
              <a:t>INGRESOS</a:t>
            </a:r>
            <a:r>
              <a:rPr sz="1600" b="1" spc="-120" dirty="0">
                <a:solidFill>
                  <a:srgbClr val="FFFFFF"/>
                </a:solidFill>
                <a:latin typeface="Century Gothic"/>
                <a:cs typeface="Century Gothic"/>
              </a:rPr>
              <a:t> </a:t>
            </a:r>
            <a:r>
              <a:rPr sz="1600" b="1" spc="30" dirty="0">
                <a:solidFill>
                  <a:srgbClr val="FFFFFF"/>
                </a:solidFill>
                <a:latin typeface="Century Gothic"/>
                <a:cs typeface="Century Gothic"/>
              </a:rPr>
              <a:t>VARIABLES</a:t>
            </a:r>
            <a:endParaRPr sz="1600" b="1" dirty="0">
              <a:latin typeface="Century Gothic"/>
              <a:cs typeface="Century Gothic"/>
            </a:endParaRPr>
          </a:p>
        </p:txBody>
      </p:sp>
      <p:sp>
        <p:nvSpPr>
          <p:cNvPr id="17" name="object 17"/>
          <p:cNvSpPr txBox="1"/>
          <p:nvPr/>
        </p:nvSpPr>
        <p:spPr>
          <a:xfrm>
            <a:off x="5021679" y="1458824"/>
            <a:ext cx="1526456" cy="259045"/>
          </a:xfrm>
          <a:prstGeom prst="rect">
            <a:avLst/>
          </a:prstGeom>
        </p:spPr>
        <p:txBody>
          <a:bodyPr vert="horz" wrap="square" lIns="0" tIns="12700" rIns="0" bIns="0" rtlCol="0">
            <a:spAutoFit/>
          </a:bodyPr>
          <a:lstStyle/>
          <a:p>
            <a:pPr marL="12700">
              <a:spcBef>
                <a:spcPts val="100"/>
              </a:spcBef>
            </a:pPr>
            <a:r>
              <a:rPr sz="1600" b="1" spc="-40" dirty="0">
                <a:solidFill>
                  <a:srgbClr val="FFFFFF"/>
                </a:solidFill>
                <a:latin typeface="Century Gothic"/>
                <a:cs typeface="Century Gothic"/>
              </a:rPr>
              <a:t>GASTOS</a:t>
            </a:r>
            <a:r>
              <a:rPr sz="1600" b="1" spc="-145" dirty="0">
                <a:solidFill>
                  <a:srgbClr val="FFFFFF"/>
                </a:solidFill>
                <a:latin typeface="Century Gothic"/>
                <a:cs typeface="Century Gothic"/>
              </a:rPr>
              <a:t> </a:t>
            </a:r>
            <a:r>
              <a:rPr sz="1600" b="1" spc="15" dirty="0">
                <a:solidFill>
                  <a:srgbClr val="FFFFFF"/>
                </a:solidFill>
                <a:latin typeface="Century Gothic"/>
                <a:cs typeface="Century Gothic"/>
              </a:rPr>
              <a:t>FIJOS</a:t>
            </a:r>
            <a:endParaRPr sz="1600" dirty="0">
              <a:latin typeface="Century Gothic"/>
              <a:cs typeface="Century Gothic"/>
            </a:endParaRPr>
          </a:p>
        </p:txBody>
      </p:sp>
      <p:sp>
        <p:nvSpPr>
          <p:cNvPr id="18" name="object 18"/>
          <p:cNvSpPr txBox="1">
            <a:spLocks noGrp="1"/>
          </p:cNvSpPr>
          <p:nvPr>
            <p:ph type="title"/>
          </p:nvPr>
        </p:nvSpPr>
        <p:spPr>
          <a:xfrm>
            <a:off x="7089621" y="1425049"/>
            <a:ext cx="2003924" cy="259045"/>
          </a:xfrm>
          <a:prstGeom prst="rect">
            <a:avLst/>
          </a:prstGeom>
        </p:spPr>
        <p:txBody>
          <a:bodyPr vert="horz" wrap="square" lIns="0" tIns="12700" rIns="0" bIns="0" rtlCol="0" anchor="ctr">
            <a:spAutoFit/>
          </a:bodyPr>
          <a:lstStyle/>
          <a:p>
            <a:pPr marL="12700">
              <a:spcBef>
                <a:spcPts val="100"/>
              </a:spcBef>
            </a:pPr>
            <a:r>
              <a:rPr sz="1600" b="1" spc="-40" dirty="0">
                <a:solidFill>
                  <a:srgbClr val="000000"/>
                </a:solidFill>
                <a:latin typeface="Century Gothic"/>
                <a:cs typeface="Century Gothic"/>
              </a:rPr>
              <a:t>GASTOS</a:t>
            </a:r>
            <a:r>
              <a:rPr sz="1600" b="1" spc="-140" dirty="0">
                <a:solidFill>
                  <a:srgbClr val="000000"/>
                </a:solidFill>
                <a:latin typeface="Century Gothic"/>
                <a:cs typeface="Century Gothic"/>
              </a:rPr>
              <a:t> </a:t>
            </a:r>
            <a:r>
              <a:rPr sz="1600" b="1" spc="30" dirty="0">
                <a:solidFill>
                  <a:srgbClr val="000000"/>
                </a:solidFill>
                <a:latin typeface="Century Gothic"/>
                <a:cs typeface="Century Gothic"/>
              </a:rPr>
              <a:t>VARIABLES</a:t>
            </a:r>
            <a:endParaRPr sz="1600" b="1" dirty="0">
              <a:latin typeface="Century Gothic"/>
              <a:cs typeface="Century Gothic"/>
            </a:endParaRPr>
          </a:p>
        </p:txBody>
      </p:sp>
      <p:sp>
        <p:nvSpPr>
          <p:cNvPr id="19" name="object 19"/>
          <p:cNvSpPr/>
          <p:nvPr/>
        </p:nvSpPr>
        <p:spPr>
          <a:xfrm>
            <a:off x="990562" y="2244446"/>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20" name="object 20"/>
          <p:cNvSpPr/>
          <p:nvPr/>
        </p:nvSpPr>
        <p:spPr>
          <a:xfrm>
            <a:off x="990562" y="2275942"/>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21" name="object 21"/>
          <p:cNvSpPr/>
          <p:nvPr/>
        </p:nvSpPr>
        <p:spPr>
          <a:xfrm>
            <a:off x="990562" y="2307451"/>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22" name="object 22"/>
          <p:cNvSpPr/>
          <p:nvPr/>
        </p:nvSpPr>
        <p:spPr>
          <a:xfrm>
            <a:off x="990562" y="2338960"/>
            <a:ext cx="15875" cy="15875"/>
          </a:xfrm>
          <a:custGeom>
            <a:avLst/>
            <a:gdLst/>
            <a:ahLst/>
            <a:cxnLst/>
            <a:rect l="l" t="t" r="r" b="b"/>
            <a:pathLst>
              <a:path w="15875" h="15875">
                <a:moveTo>
                  <a:pt x="0" y="0"/>
                </a:moveTo>
                <a:lnTo>
                  <a:pt x="15747" y="0"/>
                </a:lnTo>
                <a:lnTo>
                  <a:pt x="15747" y="15760"/>
                </a:lnTo>
                <a:lnTo>
                  <a:pt x="0" y="15760"/>
                </a:lnTo>
                <a:lnTo>
                  <a:pt x="0" y="0"/>
                </a:lnTo>
                <a:close/>
              </a:path>
            </a:pathLst>
          </a:custGeom>
          <a:solidFill>
            <a:srgbClr val="FBB738"/>
          </a:solidFill>
        </p:spPr>
        <p:txBody>
          <a:bodyPr wrap="square" lIns="0" tIns="0" rIns="0" bIns="0" rtlCol="0"/>
          <a:lstStyle/>
          <a:p>
            <a:endParaRPr/>
          </a:p>
        </p:txBody>
      </p:sp>
      <p:sp>
        <p:nvSpPr>
          <p:cNvPr id="23" name="object 23"/>
          <p:cNvSpPr/>
          <p:nvPr/>
        </p:nvSpPr>
        <p:spPr>
          <a:xfrm>
            <a:off x="1022071" y="2244446"/>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24" name="object 24"/>
          <p:cNvSpPr/>
          <p:nvPr/>
        </p:nvSpPr>
        <p:spPr>
          <a:xfrm>
            <a:off x="1022071" y="2275942"/>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25" name="object 25"/>
          <p:cNvSpPr/>
          <p:nvPr/>
        </p:nvSpPr>
        <p:spPr>
          <a:xfrm>
            <a:off x="1022071" y="2307451"/>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26" name="object 26"/>
          <p:cNvSpPr/>
          <p:nvPr/>
        </p:nvSpPr>
        <p:spPr>
          <a:xfrm>
            <a:off x="1022071" y="2338960"/>
            <a:ext cx="15875" cy="15875"/>
          </a:xfrm>
          <a:custGeom>
            <a:avLst/>
            <a:gdLst/>
            <a:ahLst/>
            <a:cxnLst/>
            <a:rect l="l" t="t" r="r" b="b"/>
            <a:pathLst>
              <a:path w="15875" h="15875">
                <a:moveTo>
                  <a:pt x="0" y="0"/>
                </a:moveTo>
                <a:lnTo>
                  <a:pt x="15747" y="0"/>
                </a:lnTo>
                <a:lnTo>
                  <a:pt x="15747" y="15760"/>
                </a:lnTo>
                <a:lnTo>
                  <a:pt x="0" y="15760"/>
                </a:lnTo>
                <a:lnTo>
                  <a:pt x="0" y="0"/>
                </a:lnTo>
                <a:close/>
              </a:path>
            </a:pathLst>
          </a:custGeom>
          <a:solidFill>
            <a:srgbClr val="FBB738"/>
          </a:solidFill>
        </p:spPr>
        <p:txBody>
          <a:bodyPr wrap="square" lIns="0" tIns="0" rIns="0" bIns="0" rtlCol="0"/>
          <a:lstStyle/>
          <a:p>
            <a:endParaRPr/>
          </a:p>
        </p:txBody>
      </p:sp>
      <p:sp>
        <p:nvSpPr>
          <p:cNvPr id="27" name="object 27"/>
          <p:cNvSpPr/>
          <p:nvPr/>
        </p:nvSpPr>
        <p:spPr>
          <a:xfrm>
            <a:off x="1053580" y="2244446"/>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28" name="object 28"/>
          <p:cNvSpPr/>
          <p:nvPr/>
        </p:nvSpPr>
        <p:spPr>
          <a:xfrm>
            <a:off x="1053580" y="2275942"/>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29" name="object 29"/>
          <p:cNvSpPr/>
          <p:nvPr/>
        </p:nvSpPr>
        <p:spPr>
          <a:xfrm>
            <a:off x="1053580" y="2307451"/>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30" name="object 30"/>
          <p:cNvSpPr/>
          <p:nvPr/>
        </p:nvSpPr>
        <p:spPr>
          <a:xfrm>
            <a:off x="1053580" y="2338960"/>
            <a:ext cx="15875" cy="15875"/>
          </a:xfrm>
          <a:custGeom>
            <a:avLst/>
            <a:gdLst/>
            <a:ahLst/>
            <a:cxnLst/>
            <a:rect l="l" t="t" r="r" b="b"/>
            <a:pathLst>
              <a:path w="15875" h="15875">
                <a:moveTo>
                  <a:pt x="0" y="0"/>
                </a:moveTo>
                <a:lnTo>
                  <a:pt x="15747" y="0"/>
                </a:lnTo>
                <a:lnTo>
                  <a:pt x="15747" y="15760"/>
                </a:lnTo>
                <a:lnTo>
                  <a:pt x="0" y="15760"/>
                </a:lnTo>
                <a:lnTo>
                  <a:pt x="0" y="0"/>
                </a:lnTo>
                <a:close/>
              </a:path>
            </a:pathLst>
          </a:custGeom>
          <a:solidFill>
            <a:srgbClr val="FBB738"/>
          </a:solidFill>
        </p:spPr>
        <p:txBody>
          <a:bodyPr wrap="square" lIns="0" tIns="0" rIns="0" bIns="0" rtlCol="0"/>
          <a:lstStyle/>
          <a:p>
            <a:endParaRPr/>
          </a:p>
        </p:txBody>
      </p:sp>
      <p:sp>
        <p:nvSpPr>
          <p:cNvPr id="31" name="object 31"/>
          <p:cNvSpPr/>
          <p:nvPr/>
        </p:nvSpPr>
        <p:spPr>
          <a:xfrm>
            <a:off x="1085076" y="2244446"/>
            <a:ext cx="15875" cy="15875"/>
          </a:xfrm>
          <a:custGeom>
            <a:avLst/>
            <a:gdLst/>
            <a:ahLst/>
            <a:cxnLst/>
            <a:rect l="l" t="t" r="r" b="b"/>
            <a:pathLst>
              <a:path w="15875" h="15875">
                <a:moveTo>
                  <a:pt x="0" y="0"/>
                </a:moveTo>
                <a:lnTo>
                  <a:pt x="15760" y="0"/>
                </a:lnTo>
                <a:lnTo>
                  <a:pt x="15760" y="15748"/>
                </a:lnTo>
                <a:lnTo>
                  <a:pt x="0" y="15748"/>
                </a:lnTo>
                <a:lnTo>
                  <a:pt x="0" y="0"/>
                </a:lnTo>
                <a:close/>
              </a:path>
            </a:pathLst>
          </a:custGeom>
          <a:solidFill>
            <a:srgbClr val="FBB738"/>
          </a:solidFill>
        </p:spPr>
        <p:txBody>
          <a:bodyPr wrap="square" lIns="0" tIns="0" rIns="0" bIns="0" rtlCol="0"/>
          <a:lstStyle/>
          <a:p>
            <a:endParaRPr/>
          </a:p>
        </p:txBody>
      </p:sp>
      <p:sp>
        <p:nvSpPr>
          <p:cNvPr id="32" name="object 32"/>
          <p:cNvSpPr/>
          <p:nvPr/>
        </p:nvSpPr>
        <p:spPr>
          <a:xfrm>
            <a:off x="1022071" y="2212938"/>
            <a:ext cx="15875" cy="15875"/>
          </a:xfrm>
          <a:custGeom>
            <a:avLst/>
            <a:gdLst/>
            <a:ahLst/>
            <a:cxnLst/>
            <a:rect l="l" t="t" r="r" b="b"/>
            <a:pathLst>
              <a:path w="15875" h="15875">
                <a:moveTo>
                  <a:pt x="0" y="0"/>
                </a:moveTo>
                <a:lnTo>
                  <a:pt x="15747" y="0"/>
                </a:lnTo>
                <a:lnTo>
                  <a:pt x="15747" y="15760"/>
                </a:lnTo>
                <a:lnTo>
                  <a:pt x="0" y="15760"/>
                </a:lnTo>
                <a:lnTo>
                  <a:pt x="0" y="0"/>
                </a:lnTo>
                <a:close/>
              </a:path>
            </a:pathLst>
          </a:custGeom>
          <a:solidFill>
            <a:srgbClr val="FBB738"/>
          </a:solidFill>
        </p:spPr>
        <p:txBody>
          <a:bodyPr wrap="square" lIns="0" tIns="0" rIns="0" bIns="0" rtlCol="0"/>
          <a:lstStyle/>
          <a:p>
            <a:endParaRPr/>
          </a:p>
        </p:txBody>
      </p:sp>
      <p:sp>
        <p:nvSpPr>
          <p:cNvPr id="33" name="object 33"/>
          <p:cNvSpPr/>
          <p:nvPr/>
        </p:nvSpPr>
        <p:spPr>
          <a:xfrm>
            <a:off x="1053580" y="2212938"/>
            <a:ext cx="15875" cy="15875"/>
          </a:xfrm>
          <a:custGeom>
            <a:avLst/>
            <a:gdLst/>
            <a:ahLst/>
            <a:cxnLst/>
            <a:rect l="l" t="t" r="r" b="b"/>
            <a:pathLst>
              <a:path w="15875" h="15875">
                <a:moveTo>
                  <a:pt x="0" y="0"/>
                </a:moveTo>
                <a:lnTo>
                  <a:pt x="15747" y="0"/>
                </a:lnTo>
                <a:lnTo>
                  <a:pt x="15747" y="15760"/>
                </a:lnTo>
                <a:lnTo>
                  <a:pt x="0" y="15760"/>
                </a:lnTo>
                <a:lnTo>
                  <a:pt x="0" y="0"/>
                </a:lnTo>
                <a:close/>
              </a:path>
            </a:pathLst>
          </a:custGeom>
          <a:solidFill>
            <a:srgbClr val="FBB738"/>
          </a:solidFill>
        </p:spPr>
        <p:txBody>
          <a:bodyPr wrap="square" lIns="0" tIns="0" rIns="0" bIns="0" rtlCol="0"/>
          <a:lstStyle/>
          <a:p>
            <a:endParaRPr/>
          </a:p>
        </p:txBody>
      </p:sp>
      <p:sp>
        <p:nvSpPr>
          <p:cNvPr id="34" name="object 34"/>
          <p:cNvSpPr/>
          <p:nvPr/>
        </p:nvSpPr>
        <p:spPr>
          <a:xfrm>
            <a:off x="1085076" y="2212938"/>
            <a:ext cx="15875" cy="15875"/>
          </a:xfrm>
          <a:custGeom>
            <a:avLst/>
            <a:gdLst/>
            <a:ahLst/>
            <a:cxnLst/>
            <a:rect l="l" t="t" r="r" b="b"/>
            <a:pathLst>
              <a:path w="15875" h="15875">
                <a:moveTo>
                  <a:pt x="0" y="0"/>
                </a:moveTo>
                <a:lnTo>
                  <a:pt x="15760" y="0"/>
                </a:lnTo>
                <a:lnTo>
                  <a:pt x="15760" y="15760"/>
                </a:lnTo>
                <a:lnTo>
                  <a:pt x="0" y="15760"/>
                </a:lnTo>
                <a:lnTo>
                  <a:pt x="0" y="0"/>
                </a:lnTo>
                <a:close/>
              </a:path>
            </a:pathLst>
          </a:custGeom>
          <a:solidFill>
            <a:srgbClr val="FBB738"/>
          </a:solidFill>
        </p:spPr>
        <p:txBody>
          <a:bodyPr wrap="square" lIns="0" tIns="0" rIns="0" bIns="0" rtlCol="0"/>
          <a:lstStyle/>
          <a:p>
            <a:endParaRPr/>
          </a:p>
        </p:txBody>
      </p:sp>
      <p:sp>
        <p:nvSpPr>
          <p:cNvPr id="35" name="object 35"/>
          <p:cNvSpPr/>
          <p:nvPr/>
        </p:nvSpPr>
        <p:spPr>
          <a:xfrm>
            <a:off x="1085076" y="2275942"/>
            <a:ext cx="15875" cy="15875"/>
          </a:xfrm>
          <a:custGeom>
            <a:avLst/>
            <a:gdLst/>
            <a:ahLst/>
            <a:cxnLst/>
            <a:rect l="l" t="t" r="r" b="b"/>
            <a:pathLst>
              <a:path w="15875" h="15875">
                <a:moveTo>
                  <a:pt x="0" y="0"/>
                </a:moveTo>
                <a:lnTo>
                  <a:pt x="15760" y="0"/>
                </a:lnTo>
                <a:lnTo>
                  <a:pt x="15760" y="15748"/>
                </a:lnTo>
                <a:lnTo>
                  <a:pt x="0" y="15748"/>
                </a:lnTo>
                <a:lnTo>
                  <a:pt x="0" y="0"/>
                </a:lnTo>
                <a:close/>
              </a:path>
            </a:pathLst>
          </a:custGeom>
          <a:solidFill>
            <a:srgbClr val="FBB738"/>
          </a:solidFill>
        </p:spPr>
        <p:txBody>
          <a:bodyPr wrap="square" lIns="0" tIns="0" rIns="0" bIns="0" rtlCol="0"/>
          <a:lstStyle/>
          <a:p>
            <a:endParaRPr/>
          </a:p>
        </p:txBody>
      </p:sp>
      <p:sp>
        <p:nvSpPr>
          <p:cNvPr id="36" name="object 36"/>
          <p:cNvSpPr/>
          <p:nvPr/>
        </p:nvSpPr>
        <p:spPr>
          <a:xfrm>
            <a:off x="1085076" y="2307451"/>
            <a:ext cx="15875" cy="15875"/>
          </a:xfrm>
          <a:custGeom>
            <a:avLst/>
            <a:gdLst/>
            <a:ahLst/>
            <a:cxnLst/>
            <a:rect l="l" t="t" r="r" b="b"/>
            <a:pathLst>
              <a:path w="15875" h="15875">
                <a:moveTo>
                  <a:pt x="0" y="0"/>
                </a:moveTo>
                <a:lnTo>
                  <a:pt x="15760" y="0"/>
                </a:lnTo>
                <a:lnTo>
                  <a:pt x="15760" y="15748"/>
                </a:lnTo>
                <a:lnTo>
                  <a:pt x="0" y="15748"/>
                </a:lnTo>
                <a:lnTo>
                  <a:pt x="0" y="0"/>
                </a:lnTo>
                <a:close/>
              </a:path>
            </a:pathLst>
          </a:custGeom>
          <a:solidFill>
            <a:srgbClr val="FBB738"/>
          </a:solidFill>
        </p:spPr>
        <p:txBody>
          <a:bodyPr wrap="square" lIns="0" tIns="0" rIns="0" bIns="0" rtlCol="0"/>
          <a:lstStyle/>
          <a:p>
            <a:endParaRPr/>
          </a:p>
        </p:txBody>
      </p:sp>
      <p:sp>
        <p:nvSpPr>
          <p:cNvPr id="37" name="object 37"/>
          <p:cNvSpPr/>
          <p:nvPr/>
        </p:nvSpPr>
        <p:spPr>
          <a:xfrm>
            <a:off x="1085076" y="2338960"/>
            <a:ext cx="15875" cy="15875"/>
          </a:xfrm>
          <a:custGeom>
            <a:avLst/>
            <a:gdLst/>
            <a:ahLst/>
            <a:cxnLst/>
            <a:rect l="l" t="t" r="r" b="b"/>
            <a:pathLst>
              <a:path w="15875" h="15875">
                <a:moveTo>
                  <a:pt x="0" y="0"/>
                </a:moveTo>
                <a:lnTo>
                  <a:pt x="15760" y="0"/>
                </a:lnTo>
                <a:lnTo>
                  <a:pt x="15760" y="15760"/>
                </a:lnTo>
                <a:lnTo>
                  <a:pt x="0" y="15760"/>
                </a:lnTo>
                <a:lnTo>
                  <a:pt x="0" y="0"/>
                </a:lnTo>
                <a:close/>
              </a:path>
            </a:pathLst>
          </a:custGeom>
          <a:solidFill>
            <a:srgbClr val="FBB738"/>
          </a:solidFill>
        </p:spPr>
        <p:txBody>
          <a:bodyPr wrap="square" lIns="0" tIns="0" rIns="0" bIns="0" rtlCol="0"/>
          <a:lstStyle/>
          <a:p>
            <a:endParaRPr/>
          </a:p>
        </p:txBody>
      </p:sp>
      <p:sp>
        <p:nvSpPr>
          <p:cNvPr id="38" name="object 38"/>
          <p:cNvSpPr/>
          <p:nvPr/>
        </p:nvSpPr>
        <p:spPr>
          <a:xfrm>
            <a:off x="1116597" y="2244446"/>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39" name="object 39"/>
          <p:cNvSpPr/>
          <p:nvPr/>
        </p:nvSpPr>
        <p:spPr>
          <a:xfrm>
            <a:off x="1116597" y="2275942"/>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40" name="object 40"/>
          <p:cNvSpPr/>
          <p:nvPr/>
        </p:nvSpPr>
        <p:spPr>
          <a:xfrm>
            <a:off x="1116597" y="2307451"/>
            <a:ext cx="15875" cy="15875"/>
          </a:xfrm>
          <a:custGeom>
            <a:avLst/>
            <a:gdLst/>
            <a:ahLst/>
            <a:cxnLst/>
            <a:rect l="l" t="t" r="r" b="b"/>
            <a:pathLst>
              <a:path w="15875" h="15875">
                <a:moveTo>
                  <a:pt x="0" y="0"/>
                </a:moveTo>
                <a:lnTo>
                  <a:pt x="15747" y="0"/>
                </a:lnTo>
                <a:lnTo>
                  <a:pt x="15747" y="15748"/>
                </a:lnTo>
                <a:lnTo>
                  <a:pt x="0" y="15748"/>
                </a:lnTo>
                <a:lnTo>
                  <a:pt x="0" y="0"/>
                </a:lnTo>
                <a:close/>
              </a:path>
            </a:pathLst>
          </a:custGeom>
          <a:solidFill>
            <a:srgbClr val="FBB738"/>
          </a:solidFill>
        </p:spPr>
        <p:txBody>
          <a:bodyPr wrap="square" lIns="0" tIns="0" rIns="0" bIns="0" rtlCol="0"/>
          <a:lstStyle/>
          <a:p>
            <a:endParaRPr/>
          </a:p>
        </p:txBody>
      </p:sp>
      <p:sp>
        <p:nvSpPr>
          <p:cNvPr id="41" name="object 41"/>
          <p:cNvSpPr/>
          <p:nvPr/>
        </p:nvSpPr>
        <p:spPr>
          <a:xfrm>
            <a:off x="1116597" y="2338960"/>
            <a:ext cx="15875" cy="15875"/>
          </a:xfrm>
          <a:custGeom>
            <a:avLst/>
            <a:gdLst/>
            <a:ahLst/>
            <a:cxnLst/>
            <a:rect l="l" t="t" r="r" b="b"/>
            <a:pathLst>
              <a:path w="15875" h="15875">
                <a:moveTo>
                  <a:pt x="0" y="0"/>
                </a:moveTo>
                <a:lnTo>
                  <a:pt x="15747" y="0"/>
                </a:lnTo>
                <a:lnTo>
                  <a:pt x="15747" y="15760"/>
                </a:lnTo>
                <a:lnTo>
                  <a:pt x="0" y="15760"/>
                </a:lnTo>
                <a:lnTo>
                  <a:pt x="0" y="0"/>
                </a:lnTo>
                <a:close/>
              </a:path>
            </a:pathLst>
          </a:custGeom>
          <a:solidFill>
            <a:srgbClr val="FBB738"/>
          </a:solidFill>
        </p:spPr>
        <p:txBody>
          <a:bodyPr wrap="square" lIns="0" tIns="0" rIns="0" bIns="0" rtlCol="0"/>
          <a:lstStyle/>
          <a:p>
            <a:endParaRPr/>
          </a:p>
        </p:txBody>
      </p:sp>
      <p:sp>
        <p:nvSpPr>
          <p:cNvPr id="42" name="object 42"/>
          <p:cNvSpPr/>
          <p:nvPr/>
        </p:nvSpPr>
        <p:spPr>
          <a:xfrm>
            <a:off x="825147" y="2087068"/>
            <a:ext cx="473075" cy="472440"/>
          </a:xfrm>
          <a:custGeom>
            <a:avLst/>
            <a:gdLst/>
            <a:ahLst/>
            <a:cxnLst/>
            <a:rect l="l" t="t" r="r" b="b"/>
            <a:pathLst>
              <a:path w="473075" h="472439">
                <a:moveTo>
                  <a:pt x="343065" y="0"/>
                </a:moveTo>
                <a:lnTo>
                  <a:pt x="129565" y="0"/>
                </a:lnTo>
                <a:lnTo>
                  <a:pt x="126034" y="3809"/>
                </a:lnTo>
                <a:lnTo>
                  <a:pt x="126034" y="118109"/>
                </a:lnTo>
                <a:lnTo>
                  <a:pt x="3543" y="118109"/>
                </a:lnTo>
                <a:lnTo>
                  <a:pt x="0" y="121919"/>
                </a:lnTo>
                <a:lnTo>
                  <a:pt x="0" y="414019"/>
                </a:lnTo>
                <a:lnTo>
                  <a:pt x="3530" y="417829"/>
                </a:lnTo>
                <a:lnTo>
                  <a:pt x="24345" y="417829"/>
                </a:lnTo>
                <a:lnTo>
                  <a:pt x="23888" y="420369"/>
                </a:lnTo>
                <a:lnTo>
                  <a:pt x="23660" y="422909"/>
                </a:lnTo>
                <a:lnTo>
                  <a:pt x="23634" y="469899"/>
                </a:lnTo>
                <a:lnTo>
                  <a:pt x="27152" y="472439"/>
                </a:lnTo>
                <a:lnTo>
                  <a:pt x="445452" y="472439"/>
                </a:lnTo>
                <a:lnTo>
                  <a:pt x="448970" y="469899"/>
                </a:lnTo>
                <a:lnTo>
                  <a:pt x="448983" y="457199"/>
                </a:lnTo>
                <a:lnTo>
                  <a:pt x="39395" y="457199"/>
                </a:lnTo>
                <a:lnTo>
                  <a:pt x="39395" y="425449"/>
                </a:lnTo>
                <a:lnTo>
                  <a:pt x="41869" y="414019"/>
                </a:lnTo>
                <a:lnTo>
                  <a:pt x="48618" y="403859"/>
                </a:lnTo>
                <a:lnTo>
                  <a:pt x="50287" y="402589"/>
                </a:lnTo>
                <a:lnTo>
                  <a:pt x="15760" y="402589"/>
                </a:lnTo>
                <a:lnTo>
                  <a:pt x="15760" y="134619"/>
                </a:lnTo>
                <a:lnTo>
                  <a:pt x="141782" y="134619"/>
                </a:lnTo>
                <a:lnTo>
                  <a:pt x="141782" y="16509"/>
                </a:lnTo>
                <a:lnTo>
                  <a:pt x="346581" y="16509"/>
                </a:lnTo>
                <a:lnTo>
                  <a:pt x="346583" y="3809"/>
                </a:lnTo>
                <a:lnTo>
                  <a:pt x="343065" y="0"/>
                </a:lnTo>
                <a:close/>
              </a:path>
              <a:path w="473075" h="472439">
                <a:moveTo>
                  <a:pt x="119893" y="393699"/>
                </a:moveTo>
                <a:lnTo>
                  <a:pt x="70891" y="393699"/>
                </a:lnTo>
                <a:lnTo>
                  <a:pt x="83154" y="396239"/>
                </a:lnTo>
                <a:lnTo>
                  <a:pt x="93170" y="403859"/>
                </a:lnTo>
                <a:lnTo>
                  <a:pt x="99923" y="414019"/>
                </a:lnTo>
                <a:lnTo>
                  <a:pt x="102400" y="425449"/>
                </a:lnTo>
                <a:lnTo>
                  <a:pt x="102400" y="457199"/>
                </a:lnTo>
                <a:lnTo>
                  <a:pt x="118160" y="457199"/>
                </a:lnTo>
                <a:lnTo>
                  <a:pt x="118160" y="402589"/>
                </a:lnTo>
                <a:lnTo>
                  <a:pt x="119893" y="393699"/>
                </a:lnTo>
                <a:close/>
              </a:path>
              <a:path w="473075" h="472439">
                <a:moveTo>
                  <a:pt x="185223" y="370839"/>
                </a:moveTo>
                <a:lnTo>
                  <a:pt x="149669" y="370839"/>
                </a:lnTo>
                <a:lnTo>
                  <a:pt x="161930" y="373379"/>
                </a:lnTo>
                <a:lnTo>
                  <a:pt x="171942" y="379729"/>
                </a:lnTo>
                <a:lnTo>
                  <a:pt x="178690" y="389889"/>
                </a:lnTo>
                <a:lnTo>
                  <a:pt x="181165" y="402589"/>
                </a:lnTo>
                <a:lnTo>
                  <a:pt x="181165" y="457199"/>
                </a:lnTo>
                <a:lnTo>
                  <a:pt x="196926" y="457199"/>
                </a:lnTo>
                <a:lnTo>
                  <a:pt x="196926" y="402589"/>
                </a:lnTo>
                <a:lnTo>
                  <a:pt x="200020" y="387349"/>
                </a:lnTo>
                <a:lnTo>
                  <a:pt x="208459" y="374649"/>
                </a:lnTo>
                <a:lnTo>
                  <a:pt x="188328" y="374649"/>
                </a:lnTo>
                <a:lnTo>
                  <a:pt x="185223" y="370839"/>
                </a:lnTo>
                <a:close/>
              </a:path>
              <a:path w="473075" h="472439">
                <a:moveTo>
                  <a:pt x="275616" y="363219"/>
                </a:moveTo>
                <a:lnTo>
                  <a:pt x="236308" y="363219"/>
                </a:lnTo>
                <a:lnTo>
                  <a:pt x="251640" y="365759"/>
                </a:lnTo>
                <a:lnTo>
                  <a:pt x="264158" y="374649"/>
                </a:lnTo>
                <a:lnTo>
                  <a:pt x="272597" y="387349"/>
                </a:lnTo>
                <a:lnTo>
                  <a:pt x="275691" y="402589"/>
                </a:lnTo>
                <a:lnTo>
                  <a:pt x="275691" y="457199"/>
                </a:lnTo>
                <a:lnTo>
                  <a:pt x="291452" y="457199"/>
                </a:lnTo>
                <a:lnTo>
                  <a:pt x="291452" y="402589"/>
                </a:lnTo>
                <a:lnTo>
                  <a:pt x="293926" y="389889"/>
                </a:lnTo>
                <a:lnTo>
                  <a:pt x="300675" y="379729"/>
                </a:lnTo>
                <a:lnTo>
                  <a:pt x="308684" y="374649"/>
                </a:lnTo>
                <a:lnTo>
                  <a:pt x="284276" y="374649"/>
                </a:lnTo>
                <a:lnTo>
                  <a:pt x="279855" y="368299"/>
                </a:lnTo>
                <a:lnTo>
                  <a:pt x="275616" y="363219"/>
                </a:lnTo>
                <a:close/>
              </a:path>
              <a:path w="473075" h="472439">
                <a:moveTo>
                  <a:pt x="357990" y="370839"/>
                </a:moveTo>
                <a:lnTo>
                  <a:pt x="322948" y="370839"/>
                </a:lnTo>
                <a:lnTo>
                  <a:pt x="335211" y="373379"/>
                </a:lnTo>
                <a:lnTo>
                  <a:pt x="345227" y="379729"/>
                </a:lnTo>
                <a:lnTo>
                  <a:pt x="351980" y="389889"/>
                </a:lnTo>
                <a:lnTo>
                  <a:pt x="354456" y="402589"/>
                </a:lnTo>
                <a:lnTo>
                  <a:pt x="354456" y="457199"/>
                </a:lnTo>
                <a:lnTo>
                  <a:pt x="370217" y="457199"/>
                </a:lnTo>
                <a:lnTo>
                  <a:pt x="370217" y="425449"/>
                </a:lnTo>
                <a:lnTo>
                  <a:pt x="372692" y="414019"/>
                </a:lnTo>
                <a:lnTo>
                  <a:pt x="379441" y="403859"/>
                </a:lnTo>
                <a:lnTo>
                  <a:pt x="389452" y="396239"/>
                </a:lnTo>
                <a:lnTo>
                  <a:pt x="401713" y="393699"/>
                </a:lnTo>
                <a:lnTo>
                  <a:pt x="437027" y="393699"/>
                </a:lnTo>
                <a:lnTo>
                  <a:pt x="434527" y="391159"/>
                </a:lnTo>
                <a:lnTo>
                  <a:pt x="369011" y="391159"/>
                </a:lnTo>
                <a:lnTo>
                  <a:pt x="365777" y="382269"/>
                </a:lnTo>
                <a:lnTo>
                  <a:pt x="360687" y="373379"/>
                </a:lnTo>
                <a:lnTo>
                  <a:pt x="357990" y="370839"/>
                </a:lnTo>
                <a:close/>
              </a:path>
              <a:path w="473075" h="472439">
                <a:moveTo>
                  <a:pt x="437027" y="393699"/>
                </a:moveTo>
                <a:lnTo>
                  <a:pt x="401713" y="393699"/>
                </a:lnTo>
                <a:lnTo>
                  <a:pt x="413977" y="396239"/>
                </a:lnTo>
                <a:lnTo>
                  <a:pt x="423992" y="403859"/>
                </a:lnTo>
                <a:lnTo>
                  <a:pt x="430745" y="414019"/>
                </a:lnTo>
                <a:lnTo>
                  <a:pt x="433222" y="425449"/>
                </a:lnTo>
                <a:lnTo>
                  <a:pt x="433222" y="457199"/>
                </a:lnTo>
                <a:lnTo>
                  <a:pt x="448983" y="457199"/>
                </a:lnTo>
                <a:lnTo>
                  <a:pt x="448957" y="422909"/>
                </a:lnTo>
                <a:lnTo>
                  <a:pt x="448716" y="420369"/>
                </a:lnTo>
                <a:lnTo>
                  <a:pt x="448259" y="417829"/>
                </a:lnTo>
                <a:lnTo>
                  <a:pt x="469074" y="417829"/>
                </a:lnTo>
                <a:lnTo>
                  <a:pt x="472605" y="414019"/>
                </a:lnTo>
                <a:lnTo>
                  <a:pt x="472605" y="402589"/>
                </a:lnTo>
                <a:lnTo>
                  <a:pt x="442582" y="402589"/>
                </a:lnTo>
                <a:lnTo>
                  <a:pt x="438277" y="394969"/>
                </a:lnTo>
                <a:lnTo>
                  <a:pt x="437027" y="393699"/>
                </a:lnTo>
                <a:close/>
              </a:path>
              <a:path w="473075" h="472439">
                <a:moveTo>
                  <a:pt x="70161" y="331469"/>
                </a:moveTo>
                <a:lnTo>
                  <a:pt x="58360" y="334009"/>
                </a:lnTo>
                <a:lnTo>
                  <a:pt x="48094" y="340359"/>
                </a:lnTo>
                <a:lnTo>
                  <a:pt x="41558" y="350519"/>
                </a:lnTo>
                <a:lnTo>
                  <a:pt x="39379" y="363219"/>
                </a:lnTo>
                <a:lnTo>
                  <a:pt x="41558" y="374649"/>
                </a:lnTo>
                <a:lnTo>
                  <a:pt x="48094" y="384809"/>
                </a:lnTo>
                <a:lnTo>
                  <a:pt x="40589" y="388619"/>
                </a:lnTo>
                <a:lnTo>
                  <a:pt x="34340" y="394969"/>
                </a:lnTo>
                <a:lnTo>
                  <a:pt x="30035" y="402589"/>
                </a:lnTo>
                <a:lnTo>
                  <a:pt x="50287" y="402589"/>
                </a:lnTo>
                <a:lnTo>
                  <a:pt x="58629" y="396239"/>
                </a:lnTo>
                <a:lnTo>
                  <a:pt x="70891" y="393699"/>
                </a:lnTo>
                <a:lnTo>
                  <a:pt x="119893" y="393699"/>
                </a:lnTo>
                <a:lnTo>
                  <a:pt x="120388" y="391159"/>
                </a:lnTo>
                <a:lnTo>
                  <a:pt x="103606" y="391159"/>
                </a:lnTo>
                <a:lnTo>
                  <a:pt x="100622" y="388619"/>
                </a:lnTo>
                <a:lnTo>
                  <a:pt x="97294" y="386079"/>
                </a:lnTo>
                <a:lnTo>
                  <a:pt x="93687" y="384809"/>
                </a:lnTo>
                <a:lnTo>
                  <a:pt x="97396" y="378459"/>
                </a:lnTo>
                <a:lnTo>
                  <a:pt x="62204" y="378459"/>
                </a:lnTo>
                <a:lnTo>
                  <a:pt x="55156" y="372109"/>
                </a:lnTo>
                <a:lnTo>
                  <a:pt x="55143" y="354329"/>
                </a:lnTo>
                <a:lnTo>
                  <a:pt x="62204" y="346709"/>
                </a:lnTo>
                <a:lnTo>
                  <a:pt x="97122" y="346709"/>
                </a:lnTo>
                <a:lnTo>
                  <a:pt x="92646" y="340359"/>
                </a:lnTo>
                <a:lnTo>
                  <a:pt x="82067" y="332739"/>
                </a:lnTo>
                <a:lnTo>
                  <a:pt x="70161" y="331469"/>
                </a:lnTo>
                <a:close/>
              </a:path>
              <a:path w="473075" h="472439">
                <a:moveTo>
                  <a:pt x="472605" y="134619"/>
                </a:moveTo>
                <a:lnTo>
                  <a:pt x="456857" y="134619"/>
                </a:lnTo>
                <a:lnTo>
                  <a:pt x="456857" y="402589"/>
                </a:lnTo>
                <a:lnTo>
                  <a:pt x="472605" y="402589"/>
                </a:lnTo>
                <a:lnTo>
                  <a:pt x="472605" y="134619"/>
                </a:lnTo>
                <a:close/>
              </a:path>
              <a:path w="473075" h="472439">
                <a:moveTo>
                  <a:pt x="141782" y="134619"/>
                </a:moveTo>
                <a:lnTo>
                  <a:pt x="126034" y="134619"/>
                </a:lnTo>
                <a:lnTo>
                  <a:pt x="126034" y="318769"/>
                </a:lnTo>
                <a:lnTo>
                  <a:pt x="120018" y="328929"/>
                </a:lnTo>
                <a:lnTo>
                  <a:pt x="118167" y="340359"/>
                </a:lnTo>
                <a:lnTo>
                  <a:pt x="120459" y="350519"/>
                </a:lnTo>
                <a:lnTo>
                  <a:pt x="126872" y="360679"/>
                </a:lnTo>
                <a:lnTo>
                  <a:pt x="118674" y="367029"/>
                </a:lnTo>
                <a:lnTo>
                  <a:pt x="111929" y="373379"/>
                </a:lnTo>
                <a:lnTo>
                  <a:pt x="106840" y="382269"/>
                </a:lnTo>
                <a:lnTo>
                  <a:pt x="103606" y="391159"/>
                </a:lnTo>
                <a:lnTo>
                  <a:pt x="120388" y="391159"/>
                </a:lnTo>
                <a:lnTo>
                  <a:pt x="120635" y="389889"/>
                </a:lnTo>
                <a:lnTo>
                  <a:pt x="127385" y="379729"/>
                </a:lnTo>
                <a:lnTo>
                  <a:pt x="137400" y="373379"/>
                </a:lnTo>
                <a:lnTo>
                  <a:pt x="149669" y="370839"/>
                </a:lnTo>
                <a:lnTo>
                  <a:pt x="185223" y="370839"/>
                </a:lnTo>
                <a:lnTo>
                  <a:pt x="184188" y="369569"/>
                </a:lnTo>
                <a:lnTo>
                  <a:pt x="178765" y="364489"/>
                </a:lnTo>
                <a:lnTo>
                  <a:pt x="172453" y="360679"/>
                </a:lnTo>
                <a:lnTo>
                  <a:pt x="176674" y="354329"/>
                </a:lnTo>
                <a:lnTo>
                  <a:pt x="140957" y="354329"/>
                </a:lnTo>
                <a:lnTo>
                  <a:pt x="133908" y="347979"/>
                </a:lnTo>
                <a:lnTo>
                  <a:pt x="133921" y="330199"/>
                </a:lnTo>
                <a:lnTo>
                  <a:pt x="140969" y="323849"/>
                </a:lnTo>
                <a:lnTo>
                  <a:pt x="177188" y="323849"/>
                </a:lnTo>
                <a:lnTo>
                  <a:pt x="171945" y="316229"/>
                </a:lnTo>
                <a:lnTo>
                  <a:pt x="165387" y="311149"/>
                </a:lnTo>
                <a:lnTo>
                  <a:pt x="157907" y="308609"/>
                </a:lnTo>
                <a:lnTo>
                  <a:pt x="141782" y="308609"/>
                </a:lnTo>
                <a:lnTo>
                  <a:pt x="141782" y="134619"/>
                </a:lnTo>
                <a:close/>
              </a:path>
              <a:path w="473075" h="472439">
                <a:moveTo>
                  <a:pt x="400983" y="331469"/>
                </a:moveTo>
                <a:lnTo>
                  <a:pt x="389182" y="334009"/>
                </a:lnTo>
                <a:lnTo>
                  <a:pt x="378917" y="340359"/>
                </a:lnTo>
                <a:lnTo>
                  <a:pt x="372380" y="350519"/>
                </a:lnTo>
                <a:lnTo>
                  <a:pt x="370201" y="363219"/>
                </a:lnTo>
                <a:lnTo>
                  <a:pt x="372380" y="374649"/>
                </a:lnTo>
                <a:lnTo>
                  <a:pt x="378917" y="384809"/>
                </a:lnTo>
                <a:lnTo>
                  <a:pt x="375323" y="386079"/>
                </a:lnTo>
                <a:lnTo>
                  <a:pt x="371983" y="388619"/>
                </a:lnTo>
                <a:lnTo>
                  <a:pt x="369011" y="391159"/>
                </a:lnTo>
                <a:lnTo>
                  <a:pt x="434527" y="391159"/>
                </a:lnTo>
                <a:lnTo>
                  <a:pt x="432028" y="388619"/>
                </a:lnTo>
                <a:lnTo>
                  <a:pt x="424510" y="384809"/>
                </a:lnTo>
                <a:lnTo>
                  <a:pt x="428215" y="378459"/>
                </a:lnTo>
                <a:lnTo>
                  <a:pt x="393026" y="378459"/>
                </a:lnTo>
                <a:lnTo>
                  <a:pt x="385978" y="372109"/>
                </a:lnTo>
                <a:lnTo>
                  <a:pt x="385965" y="354329"/>
                </a:lnTo>
                <a:lnTo>
                  <a:pt x="393026" y="346709"/>
                </a:lnTo>
                <a:lnTo>
                  <a:pt x="427943" y="346709"/>
                </a:lnTo>
                <a:lnTo>
                  <a:pt x="423468" y="340359"/>
                </a:lnTo>
                <a:lnTo>
                  <a:pt x="412889" y="332739"/>
                </a:lnTo>
                <a:lnTo>
                  <a:pt x="400983" y="331469"/>
                </a:lnTo>
                <a:close/>
              </a:path>
              <a:path w="473075" h="472439">
                <a:moveTo>
                  <a:pt x="97122" y="346709"/>
                </a:moveTo>
                <a:lnTo>
                  <a:pt x="79603" y="346709"/>
                </a:lnTo>
                <a:lnTo>
                  <a:pt x="86652" y="354329"/>
                </a:lnTo>
                <a:lnTo>
                  <a:pt x="86652" y="372109"/>
                </a:lnTo>
                <a:lnTo>
                  <a:pt x="79603" y="378459"/>
                </a:lnTo>
                <a:lnTo>
                  <a:pt x="97396" y="378459"/>
                </a:lnTo>
                <a:lnTo>
                  <a:pt x="100363" y="373379"/>
                </a:lnTo>
                <a:lnTo>
                  <a:pt x="102392" y="361949"/>
                </a:lnTo>
                <a:lnTo>
                  <a:pt x="99808" y="350519"/>
                </a:lnTo>
                <a:lnTo>
                  <a:pt x="97122" y="346709"/>
                </a:lnTo>
                <a:close/>
              </a:path>
              <a:path w="473075" h="472439">
                <a:moveTo>
                  <a:pt x="427943" y="346709"/>
                </a:moveTo>
                <a:lnTo>
                  <a:pt x="410425" y="346709"/>
                </a:lnTo>
                <a:lnTo>
                  <a:pt x="417461" y="354329"/>
                </a:lnTo>
                <a:lnTo>
                  <a:pt x="417461" y="372109"/>
                </a:lnTo>
                <a:lnTo>
                  <a:pt x="410425" y="378459"/>
                </a:lnTo>
                <a:lnTo>
                  <a:pt x="428215" y="378459"/>
                </a:lnTo>
                <a:lnTo>
                  <a:pt x="431180" y="373379"/>
                </a:lnTo>
                <a:lnTo>
                  <a:pt x="433209" y="361949"/>
                </a:lnTo>
                <a:lnTo>
                  <a:pt x="430628" y="350519"/>
                </a:lnTo>
                <a:lnTo>
                  <a:pt x="427943" y="346709"/>
                </a:lnTo>
                <a:close/>
              </a:path>
              <a:path w="473075" h="472439">
                <a:moveTo>
                  <a:pt x="239664" y="284479"/>
                </a:moveTo>
                <a:lnTo>
                  <a:pt x="224653" y="285749"/>
                </a:lnTo>
                <a:lnTo>
                  <a:pt x="210934" y="293369"/>
                </a:lnTo>
                <a:lnTo>
                  <a:pt x="201201" y="304799"/>
                </a:lnTo>
                <a:lnTo>
                  <a:pt x="197062" y="320039"/>
                </a:lnTo>
                <a:lnTo>
                  <a:pt x="198672" y="335279"/>
                </a:lnTo>
                <a:lnTo>
                  <a:pt x="206184" y="347979"/>
                </a:lnTo>
                <a:lnTo>
                  <a:pt x="207632" y="350519"/>
                </a:lnTo>
                <a:lnTo>
                  <a:pt x="209219" y="351789"/>
                </a:lnTo>
                <a:lnTo>
                  <a:pt x="210934" y="353059"/>
                </a:lnTo>
                <a:lnTo>
                  <a:pt x="204146" y="356869"/>
                </a:lnTo>
                <a:lnTo>
                  <a:pt x="198054" y="361949"/>
                </a:lnTo>
                <a:lnTo>
                  <a:pt x="192751" y="368299"/>
                </a:lnTo>
                <a:lnTo>
                  <a:pt x="188328" y="374649"/>
                </a:lnTo>
                <a:lnTo>
                  <a:pt x="208459" y="374649"/>
                </a:lnTo>
                <a:lnTo>
                  <a:pt x="220977" y="365759"/>
                </a:lnTo>
                <a:lnTo>
                  <a:pt x="236308" y="363219"/>
                </a:lnTo>
                <a:lnTo>
                  <a:pt x="275616" y="363219"/>
                </a:lnTo>
                <a:lnTo>
                  <a:pt x="274556" y="361949"/>
                </a:lnTo>
                <a:lnTo>
                  <a:pt x="268469" y="356869"/>
                </a:lnTo>
                <a:lnTo>
                  <a:pt x="261683" y="353059"/>
                </a:lnTo>
                <a:lnTo>
                  <a:pt x="267086" y="346709"/>
                </a:lnTo>
                <a:lnTo>
                  <a:pt x="236308" y="346709"/>
                </a:lnTo>
                <a:lnTo>
                  <a:pt x="227109" y="345439"/>
                </a:lnTo>
                <a:lnTo>
                  <a:pt x="219600" y="340359"/>
                </a:lnTo>
                <a:lnTo>
                  <a:pt x="214536" y="332739"/>
                </a:lnTo>
                <a:lnTo>
                  <a:pt x="212674" y="323849"/>
                </a:lnTo>
                <a:lnTo>
                  <a:pt x="214531" y="313689"/>
                </a:lnTo>
                <a:lnTo>
                  <a:pt x="219595" y="306069"/>
                </a:lnTo>
                <a:lnTo>
                  <a:pt x="227108" y="302259"/>
                </a:lnTo>
                <a:lnTo>
                  <a:pt x="236308" y="299719"/>
                </a:lnTo>
                <a:lnTo>
                  <a:pt x="267797" y="299719"/>
                </a:lnTo>
                <a:lnTo>
                  <a:pt x="266433" y="297179"/>
                </a:lnTo>
                <a:lnTo>
                  <a:pt x="254186" y="288289"/>
                </a:lnTo>
                <a:lnTo>
                  <a:pt x="239664" y="284479"/>
                </a:lnTo>
                <a:close/>
              </a:path>
              <a:path w="473075" h="472439">
                <a:moveTo>
                  <a:pt x="325615" y="307339"/>
                </a:moveTo>
                <a:lnTo>
                  <a:pt x="322948" y="307339"/>
                </a:lnTo>
                <a:lnTo>
                  <a:pt x="310713" y="309879"/>
                </a:lnTo>
                <a:lnTo>
                  <a:pt x="300709" y="316229"/>
                </a:lnTo>
                <a:lnTo>
                  <a:pt x="293950" y="326389"/>
                </a:lnTo>
                <a:lnTo>
                  <a:pt x="291452" y="339089"/>
                </a:lnTo>
                <a:lnTo>
                  <a:pt x="291426" y="346709"/>
                </a:lnTo>
                <a:lnTo>
                  <a:pt x="294551" y="354329"/>
                </a:lnTo>
                <a:lnTo>
                  <a:pt x="300151" y="360679"/>
                </a:lnTo>
                <a:lnTo>
                  <a:pt x="293852" y="364489"/>
                </a:lnTo>
                <a:lnTo>
                  <a:pt x="288417" y="369569"/>
                </a:lnTo>
                <a:lnTo>
                  <a:pt x="284276" y="374649"/>
                </a:lnTo>
                <a:lnTo>
                  <a:pt x="308684" y="374649"/>
                </a:lnTo>
                <a:lnTo>
                  <a:pt x="310686" y="373379"/>
                </a:lnTo>
                <a:lnTo>
                  <a:pt x="322948" y="370839"/>
                </a:lnTo>
                <a:lnTo>
                  <a:pt x="357990" y="370839"/>
                </a:lnTo>
                <a:lnTo>
                  <a:pt x="353943" y="367029"/>
                </a:lnTo>
                <a:lnTo>
                  <a:pt x="345744" y="360679"/>
                </a:lnTo>
                <a:lnTo>
                  <a:pt x="349754" y="354329"/>
                </a:lnTo>
                <a:lnTo>
                  <a:pt x="314248" y="354329"/>
                </a:lnTo>
                <a:lnTo>
                  <a:pt x="307200" y="347979"/>
                </a:lnTo>
                <a:lnTo>
                  <a:pt x="307200" y="330199"/>
                </a:lnTo>
                <a:lnTo>
                  <a:pt x="314248" y="323849"/>
                </a:lnTo>
                <a:lnTo>
                  <a:pt x="349584" y="323849"/>
                </a:lnTo>
                <a:lnTo>
                  <a:pt x="346570" y="318769"/>
                </a:lnTo>
                <a:lnTo>
                  <a:pt x="346570" y="308609"/>
                </a:lnTo>
                <a:lnTo>
                  <a:pt x="328256" y="308609"/>
                </a:lnTo>
                <a:lnTo>
                  <a:pt x="325615" y="307339"/>
                </a:lnTo>
                <a:close/>
              </a:path>
              <a:path w="473075" h="472439">
                <a:moveTo>
                  <a:pt x="177188" y="323849"/>
                </a:moveTo>
                <a:lnTo>
                  <a:pt x="158369" y="323849"/>
                </a:lnTo>
                <a:lnTo>
                  <a:pt x="165417" y="330199"/>
                </a:lnTo>
                <a:lnTo>
                  <a:pt x="165417" y="347979"/>
                </a:lnTo>
                <a:lnTo>
                  <a:pt x="158369" y="354329"/>
                </a:lnTo>
                <a:lnTo>
                  <a:pt x="176674" y="354329"/>
                </a:lnTo>
                <a:lnTo>
                  <a:pt x="179206" y="350519"/>
                </a:lnTo>
                <a:lnTo>
                  <a:pt x="181362" y="339089"/>
                </a:lnTo>
                <a:lnTo>
                  <a:pt x="178936" y="326389"/>
                </a:lnTo>
                <a:lnTo>
                  <a:pt x="177188" y="323849"/>
                </a:lnTo>
                <a:close/>
              </a:path>
              <a:path w="473075" h="472439">
                <a:moveTo>
                  <a:pt x="349584" y="323849"/>
                </a:moveTo>
                <a:lnTo>
                  <a:pt x="331647" y="323849"/>
                </a:lnTo>
                <a:lnTo>
                  <a:pt x="338683" y="330199"/>
                </a:lnTo>
                <a:lnTo>
                  <a:pt x="338696" y="347979"/>
                </a:lnTo>
                <a:lnTo>
                  <a:pt x="331660" y="354329"/>
                </a:lnTo>
                <a:lnTo>
                  <a:pt x="349754" y="354329"/>
                </a:lnTo>
                <a:lnTo>
                  <a:pt x="352160" y="350519"/>
                </a:lnTo>
                <a:lnTo>
                  <a:pt x="354453" y="340359"/>
                </a:lnTo>
                <a:lnTo>
                  <a:pt x="352599" y="328929"/>
                </a:lnTo>
                <a:lnTo>
                  <a:pt x="349584" y="323849"/>
                </a:lnTo>
                <a:close/>
              </a:path>
              <a:path w="473075" h="472439">
                <a:moveTo>
                  <a:pt x="267797" y="299719"/>
                </a:moveTo>
                <a:lnTo>
                  <a:pt x="236308" y="299719"/>
                </a:lnTo>
                <a:lnTo>
                  <a:pt x="245502" y="302259"/>
                </a:lnTo>
                <a:lnTo>
                  <a:pt x="253010" y="306069"/>
                </a:lnTo>
                <a:lnTo>
                  <a:pt x="258074" y="313689"/>
                </a:lnTo>
                <a:lnTo>
                  <a:pt x="259930" y="323849"/>
                </a:lnTo>
                <a:lnTo>
                  <a:pt x="258074" y="332739"/>
                </a:lnTo>
                <a:lnTo>
                  <a:pt x="253010" y="340359"/>
                </a:lnTo>
                <a:lnTo>
                  <a:pt x="245502" y="345439"/>
                </a:lnTo>
                <a:lnTo>
                  <a:pt x="236308" y="346709"/>
                </a:lnTo>
                <a:lnTo>
                  <a:pt x="267086" y="346709"/>
                </a:lnTo>
                <a:lnTo>
                  <a:pt x="271408" y="341629"/>
                </a:lnTo>
                <a:lnTo>
                  <a:pt x="275545" y="326389"/>
                </a:lnTo>
                <a:lnTo>
                  <a:pt x="273938" y="311149"/>
                </a:lnTo>
                <a:lnTo>
                  <a:pt x="267797" y="299719"/>
                </a:lnTo>
                <a:close/>
              </a:path>
              <a:path w="473075" h="472439">
                <a:moveTo>
                  <a:pt x="149905" y="307339"/>
                </a:moveTo>
                <a:lnTo>
                  <a:pt x="141782" y="308609"/>
                </a:lnTo>
                <a:lnTo>
                  <a:pt x="157907" y="308609"/>
                </a:lnTo>
                <a:lnTo>
                  <a:pt x="149905" y="307339"/>
                </a:lnTo>
                <a:close/>
              </a:path>
              <a:path w="473075" h="472439">
                <a:moveTo>
                  <a:pt x="346581" y="16509"/>
                </a:moveTo>
                <a:lnTo>
                  <a:pt x="330822" y="16509"/>
                </a:lnTo>
                <a:lnTo>
                  <a:pt x="330822" y="308609"/>
                </a:lnTo>
                <a:lnTo>
                  <a:pt x="346570" y="308609"/>
                </a:lnTo>
                <a:lnTo>
                  <a:pt x="346570" y="134619"/>
                </a:lnTo>
                <a:lnTo>
                  <a:pt x="472605" y="134619"/>
                </a:lnTo>
                <a:lnTo>
                  <a:pt x="472605" y="121919"/>
                </a:lnTo>
                <a:lnTo>
                  <a:pt x="469087" y="118109"/>
                </a:lnTo>
                <a:lnTo>
                  <a:pt x="346570" y="118109"/>
                </a:lnTo>
                <a:lnTo>
                  <a:pt x="346581" y="16509"/>
                </a:lnTo>
                <a:close/>
              </a:path>
            </a:pathLst>
          </a:custGeom>
          <a:solidFill>
            <a:srgbClr val="FBB738"/>
          </a:solidFill>
        </p:spPr>
        <p:txBody>
          <a:bodyPr wrap="square" lIns="0" tIns="0" rIns="0" bIns="0" rtlCol="0"/>
          <a:lstStyle/>
          <a:p>
            <a:endParaRPr/>
          </a:p>
        </p:txBody>
      </p:sp>
      <p:sp>
        <p:nvSpPr>
          <p:cNvPr id="43" name="object 43"/>
          <p:cNvSpPr/>
          <p:nvPr/>
        </p:nvSpPr>
        <p:spPr>
          <a:xfrm>
            <a:off x="1203236" y="2268067"/>
            <a:ext cx="0" cy="126364"/>
          </a:xfrm>
          <a:custGeom>
            <a:avLst/>
            <a:gdLst/>
            <a:ahLst/>
            <a:cxnLst/>
            <a:rect l="l" t="t" r="r" b="b"/>
            <a:pathLst>
              <a:path h="126365">
                <a:moveTo>
                  <a:pt x="0" y="0"/>
                </a:moveTo>
                <a:lnTo>
                  <a:pt x="0" y="126022"/>
                </a:lnTo>
              </a:path>
            </a:pathLst>
          </a:custGeom>
          <a:ln w="15747">
            <a:solidFill>
              <a:srgbClr val="FBB738"/>
            </a:solidFill>
          </a:ln>
        </p:spPr>
        <p:txBody>
          <a:bodyPr wrap="square" lIns="0" tIns="0" rIns="0" bIns="0" rtlCol="0"/>
          <a:lstStyle/>
          <a:p>
            <a:endParaRPr/>
          </a:p>
        </p:txBody>
      </p:sp>
      <p:sp>
        <p:nvSpPr>
          <p:cNvPr id="44" name="object 44"/>
          <p:cNvSpPr/>
          <p:nvPr/>
        </p:nvSpPr>
        <p:spPr>
          <a:xfrm>
            <a:off x="1250492" y="2268067"/>
            <a:ext cx="0" cy="126364"/>
          </a:xfrm>
          <a:custGeom>
            <a:avLst/>
            <a:gdLst/>
            <a:ahLst/>
            <a:cxnLst/>
            <a:rect l="l" t="t" r="r" b="b"/>
            <a:pathLst>
              <a:path h="126365">
                <a:moveTo>
                  <a:pt x="0" y="0"/>
                </a:moveTo>
                <a:lnTo>
                  <a:pt x="0" y="126022"/>
                </a:lnTo>
              </a:path>
            </a:pathLst>
          </a:custGeom>
          <a:ln w="15747">
            <a:solidFill>
              <a:srgbClr val="FBB738"/>
            </a:solidFill>
          </a:ln>
        </p:spPr>
        <p:txBody>
          <a:bodyPr wrap="square" lIns="0" tIns="0" rIns="0" bIns="0" rtlCol="0"/>
          <a:lstStyle/>
          <a:p>
            <a:endParaRPr/>
          </a:p>
        </p:txBody>
      </p:sp>
      <p:sp>
        <p:nvSpPr>
          <p:cNvPr id="45" name="object 45"/>
          <p:cNvSpPr/>
          <p:nvPr/>
        </p:nvSpPr>
        <p:spPr>
          <a:xfrm>
            <a:off x="872413" y="2268067"/>
            <a:ext cx="0" cy="126364"/>
          </a:xfrm>
          <a:custGeom>
            <a:avLst/>
            <a:gdLst/>
            <a:ahLst/>
            <a:cxnLst/>
            <a:rect l="l" t="t" r="r" b="b"/>
            <a:pathLst>
              <a:path h="126365">
                <a:moveTo>
                  <a:pt x="0" y="0"/>
                </a:moveTo>
                <a:lnTo>
                  <a:pt x="0" y="126022"/>
                </a:lnTo>
              </a:path>
            </a:pathLst>
          </a:custGeom>
          <a:ln w="15747">
            <a:solidFill>
              <a:srgbClr val="FBB738"/>
            </a:solidFill>
          </a:ln>
        </p:spPr>
        <p:txBody>
          <a:bodyPr wrap="square" lIns="0" tIns="0" rIns="0" bIns="0" rtlCol="0"/>
          <a:lstStyle/>
          <a:p>
            <a:endParaRPr/>
          </a:p>
        </p:txBody>
      </p:sp>
      <p:sp>
        <p:nvSpPr>
          <p:cNvPr id="46" name="object 46"/>
          <p:cNvSpPr/>
          <p:nvPr/>
        </p:nvSpPr>
        <p:spPr>
          <a:xfrm>
            <a:off x="919670" y="2268067"/>
            <a:ext cx="0" cy="126364"/>
          </a:xfrm>
          <a:custGeom>
            <a:avLst/>
            <a:gdLst/>
            <a:ahLst/>
            <a:cxnLst/>
            <a:rect l="l" t="t" r="r" b="b"/>
            <a:pathLst>
              <a:path h="126365">
                <a:moveTo>
                  <a:pt x="0" y="0"/>
                </a:moveTo>
                <a:lnTo>
                  <a:pt x="0" y="126022"/>
                </a:lnTo>
              </a:path>
            </a:pathLst>
          </a:custGeom>
          <a:ln w="15747">
            <a:solidFill>
              <a:srgbClr val="FBB738"/>
            </a:solidFill>
          </a:ln>
        </p:spPr>
        <p:txBody>
          <a:bodyPr wrap="square" lIns="0" tIns="0" rIns="0" bIns="0" rtlCol="0"/>
          <a:lstStyle/>
          <a:p>
            <a:endParaRPr/>
          </a:p>
        </p:txBody>
      </p:sp>
      <p:sp>
        <p:nvSpPr>
          <p:cNvPr id="47" name="object 47"/>
          <p:cNvSpPr/>
          <p:nvPr/>
        </p:nvSpPr>
        <p:spPr>
          <a:xfrm>
            <a:off x="1006322" y="2118411"/>
            <a:ext cx="110274" cy="78765"/>
          </a:xfrm>
          <a:prstGeom prst="rect">
            <a:avLst/>
          </a:prstGeom>
          <a:blipFill>
            <a:blip r:embed="rId3" cstate="print"/>
            <a:stretch>
              <a:fillRect/>
            </a:stretch>
          </a:blipFill>
        </p:spPr>
        <p:txBody>
          <a:bodyPr wrap="square" lIns="0" tIns="0" rIns="0" bIns="0" rtlCol="0"/>
          <a:lstStyle/>
          <a:p>
            <a:endParaRPr/>
          </a:p>
        </p:txBody>
      </p:sp>
      <p:sp>
        <p:nvSpPr>
          <p:cNvPr id="48" name="object 48"/>
          <p:cNvSpPr/>
          <p:nvPr/>
        </p:nvSpPr>
        <p:spPr>
          <a:xfrm>
            <a:off x="5742063" y="2070049"/>
            <a:ext cx="20955" cy="20955"/>
          </a:xfrm>
          <a:custGeom>
            <a:avLst/>
            <a:gdLst/>
            <a:ahLst/>
            <a:cxnLst/>
            <a:rect l="l" t="t" r="r" b="b"/>
            <a:pathLst>
              <a:path w="20954" h="20955">
                <a:moveTo>
                  <a:pt x="12852" y="0"/>
                </a:moveTo>
                <a:lnTo>
                  <a:pt x="7505" y="0"/>
                </a:lnTo>
                <a:lnTo>
                  <a:pt x="4876" y="1092"/>
                </a:lnTo>
                <a:lnTo>
                  <a:pt x="1092" y="4876"/>
                </a:lnTo>
                <a:lnTo>
                  <a:pt x="0" y="7493"/>
                </a:lnTo>
                <a:lnTo>
                  <a:pt x="0" y="12852"/>
                </a:lnTo>
                <a:lnTo>
                  <a:pt x="1092" y="15468"/>
                </a:lnTo>
                <a:lnTo>
                  <a:pt x="4876" y="19253"/>
                </a:lnTo>
                <a:lnTo>
                  <a:pt x="7505" y="20345"/>
                </a:lnTo>
                <a:lnTo>
                  <a:pt x="12852" y="20345"/>
                </a:lnTo>
                <a:lnTo>
                  <a:pt x="15468" y="19253"/>
                </a:lnTo>
                <a:lnTo>
                  <a:pt x="19240" y="15468"/>
                </a:lnTo>
                <a:lnTo>
                  <a:pt x="20332" y="12852"/>
                </a:lnTo>
                <a:lnTo>
                  <a:pt x="20332" y="7493"/>
                </a:lnTo>
                <a:lnTo>
                  <a:pt x="19240" y="4876"/>
                </a:lnTo>
                <a:lnTo>
                  <a:pt x="15468" y="1092"/>
                </a:lnTo>
                <a:lnTo>
                  <a:pt x="12852" y="0"/>
                </a:lnTo>
                <a:close/>
              </a:path>
            </a:pathLst>
          </a:custGeom>
          <a:solidFill>
            <a:srgbClr val="000000"/>
          </a:solidFill>
        </p:spPr>
        <p:txBody>
          <a:bodyPr wrap="square" lIns="0" tIns="0" rIns="0" bIns="0" rtlCol="0"/>
          <a:lstStyle/>
          <a:p>
            <a:endParaRPr/>
          </a:p>
        </p:txBody>
      </p:sp>
      <p:sp>
        <p:nvSpPr>
          <p:cNvPr id="49" name="object 49"/>
          <p:cNvSpPr/>
          <p:nvPr/>
        </p:nvSpPr>
        <p:spPr>
          <a:xfrm>
            <a:off x="5490285" y="2070050"/>
            <a:ext cx="520700" cy="520700"/>
          </a:xfrm>
          <a:custGeom>
            <a:avLst/>
            <a:gdLst/>
            <a:ahLst/>
            <a:cxnLst/>
            <a:rect l="l" t="t" r="r" b="b"/>
            <a:pathLst>
              <a:path w="520700" h="520700">
                <a:moveTo>
                  <a:pt x="85547" y="62026"/>
                </a:moveTo>
                <a:lnTo>
                  <a:pt x="65214" y="62026"/>
                </a:lnTo>
                <a:lnTo>
                  <a:pt x="65214" y="399681"/>
                </a:lnTo>
                <a:lnTo>
                  <a:pt x="67378" y="414370"/>
                </a:lnTo>
                <a:lnTo>
                  <a:pt x="73445" y="427380"/>
                </a:lnTo>
                <a:lnTo>
                  <a:pt x="82782" y="438075"/>
                </a:lnTo>
                <a:lnTo>
                  <a:pt x="94656" y="445757"/>
                </a:lnTo>
                <a:lnTo>
                  <a:pt x="94754" y="482053"/>
                </a:lnTo>
                <a:lnTo>
                  <a:pt x="97794" y="497082"/>
                </a:lnTo>
                <a:lnTo>
                  <a:pt x="106079" y="509368"/>
                </a:lnTo>
                <a:lnTo>
                  <a:pt x="118361" y="517658"/>
                </a:lnTo>
                <a:lnTo>
                  <a:pt x="133388" y="520699"/>
                </a:lnTo>
                <a:lnTo>
                  <a:pt x="148416" y="517658"/>
                </a:lnTo>
                <a:lnTo>
                  <a:pt x="160702" y="509368"/>
                </a:lnTo>
                <a:lnTo>
                  <a:pt x="166784" y="500354"/>
                </a:lnTo>
                <a:lnTo>
                  <a:pt x="133375" y="500354"/>
                </a:lnTo>
                <a:lnTo>
                  <a:pt x="126267" y="498914"/>
                </a:lnTo>
                <a:lnTo>
                  <a:pt x="120448" y="494990"/>
                </a:lnTo>
                <a:lnTo>
                  <a:pt x="116517" y="489172"/>
                </a:lnTo>
                <a:lnTo>
                  <a:pt x="115074" y="482053"/>
                </a:lnTo>
                <a:lnTo>
                  <a:pt x="115074" y="450532"/>
                </a:lnTo>
                <a:lnTo>
                  <a:pt x="426199" y="450532"/>
                </a:lnTo>
                <a:lnTo>
                  <a:pt x="426199" y="445757"/>
                </a:lnTo>
                <a:lnTo>
                  <a:pt x="438095" y="437997"/>
                </a:lnTo>
                <a:lnTo>
                  <a:pt x="444878" y="430187"/>
                </a:lnTo>
                <a:lnTo>
                  <a:pt x="116052" y="430187"/>
                </a:lnTo>
                <a:lnTo>
                  <a:pt x="104192" y="427785"/>
                </a:lnTo>
                <a:lnTo>
                  <a:pt x="94494" y="421239"/>
                </a:lnTo>
                <a:lnTo>
                  <a:pt x="87949" y="411541"/>
                </a:lnTo>
                <a:lnTo>
                  <a:pt x="85547" y="399681"/>
                </a:lnTo>
                <a:lnTo>
                  <a:pt x="85547" y="293509"/>
                </a:lnTo>
                <a:lnTo>
                  <a:pt x="114322" y="293509"/>
                </a:lnTo>
                <a:lnTo>
                  <a:pt x="91160" y="270357"/>
                </a:lnTo>
                <a:lnTo>
                  <a:pt x="114325" y="247192"/>
                </a:lnTo>
                <a:lnTo>
                  <a:pt x="85547" y="247192"/>
                </a:lnTo>
                <a:lnTo>
                  <a:pt x="85547" y="101701"/>
                </a:lnTo>
                <a:lnTo>
                  <a:pt x="455561" y="101701"/>
                </a:lnTo>
                <a:lnTo>
                  <a:pt x="455561" y="81368"/>
                </a:lnTo>
                <a:lnTo>
                  <a:pt x="203390" y="81368"/>
                </a:lnTo>
                <a:lnTo>
                  <a:pt x="85547" y="81356"/>
                </a:lnTo>
                <a:lnTo>
                  <a:pt x="85547" y="62026"/>
                </a:lnTo>
                <a:close/>
              </a:path>
              <a:path w="520700" h="520700">
                <a:moveTo>
                  <a:pt x="369252" y="450532"/>
                </a:moveTo>
                <a:lnTo>
                  <a:pt x="348907" y="450532"/>
                </a:lnTo>
                <a:lnTo>
                  <a:pt x="348907" y="482053"/>
                </a:lnTo>
                <a:lnTo>
                  <a:pt x="351948" y="497082"/>
                </a:lnTo>
                <a:lnTo>
                  <a:pt x="360238" y="509368"/>
                </a:lnTo>
                <a:lnTo>
                  <a:pt x="372524" y="517658"/>
                </a:lnTo>
                <a:lnTo>
                  <a:pt x="387553" y="520699"/>
                </a:lnTo>
                <a:lnTo>
                  <a:pt x="402582" y="517658"/>
                </a:lnTo>
                <a:lnTo>
                  <a:pt x="414867" y="509368"/>
                </a:lnTo>
                <a:lnTo>
                  <a:pt x="420949" y="500354"/>
                </a:lnTo>
                <a:lnTo>
                  <a:pt x="387553" y="500354"/>
                </a:lnTo>
                <a:lnTo>
                  <a:pt x="380434" y="498914"/>
                </a:lnTo>
                <a:lnTo>
                  <a:pt x="374616" y="494990"/>
                </a:lnTo>
                <a:lnTo>
                  <a:pt x="370692" y="489172"/>
                </a:lnTo>
                <a:lnTo>
                  <a:pt x="369252" y="482053"/>
                </a:lnTo>
                <a:lnTo>
                  <a:pt x="369252" y="450532"/>
                </a:lnTo>
                <a:close/>
              </a:path>
              <a:path w="520700" h="520700">
                <a:moveTo>
                  <a:pt x="172034" y="450532"/>
                </a:moveTo>
                <a:lnTo>
                  <a:pt x="151688" y="450532"/>
                </a:lnTo>
                <a:lnTo>
                  <a:pt x="151688" y="482053"/>
                </a:lnTo>
                <a:lnTo>
                  <a:pt x="150247" y="489172"/>
                </a:lnTo>
                <a:lnTo>
                  <a:pt x="146318" y="494990"/>
                </a:lnTo>
                <a:lnTo>
                  <a:pt x="140496" y="498914"/>
                </a:lnTo>
                <a:lnTo>
                  <a:pt x="133375" y="500354"/>
                </a:lnTo>
                <a:lnTo>
                  <a:pt x="166784" y="500354"/>
                </a:lnTo>
                <a:lnTo>
                  <a:pt x="168992" y="497082"/>
                </a:lnTo>
                <a:lnTo>
                  <a:pt x="172034" y="482053"/>
                </a:lnTo>
                <a:lnTo>
                  <a:pt x="172034" y="450532"/>
                </a:lnTo>
                <a:close/>
              </a:path>
              <a:path w="520700" h="520700">
                <a:moveTo>
                  <a:pt x="426199" y="450532"/>
                </a:moveTo>
                <a:lnTo>
                  <a:pt x="405866" y="450532"/>
                </a:lnTo>
                <a:lnTo>
                  <a:pt x="405866" y="482053"/>
                </a:lnTo>
                <a:lnTo>
                  <a:pt x="404424" y="489172"/>
                </a:lnTo>
                <a:lnTo>
                  <a:pt x="400496" y="494990"/>
                </a:lnTo>
                <a:lnTo>
                  <a:pt x="394674" y="498914"/>
                </a:lnTo>
                <a:lnTo>
                  <a:pt x="387553" y="500354"/>
                </a:lnTo>
                <a:lnTo>
                  <a:pt x="420949" y="500354"/>
                </a:lnTo>
                <a:lnTo>
                  <a:pt x="423157" y="497082"/>
                </a:lnTo>
                <a:lnTo>
                  <a:pt x="426199" y="482053"/>
                </a:lnTo>
                <a:lnTo>
                  <a:pt x="426199" y="450532"/>
                </a:lnTo>
                <a:close/>
              </a:path>
              <a:path w="520700" h="520700">
                <a:moveTo>
                  <a:pt x="455561" y="293408"/>
                </a:moveTo>
                <a:lnTo>
                  <a:pt x="435216" y="293408"/>
                </a:lnTo>
                <a:lnTo>
                  <a:pt x="435216" y="399681"/>
                </a:lnTo>
                <a:lnTo>
                  <a:pt x="432816" y="411541"/>
                </a:lnTo>
                <a:lnTo>
                  <a:pt x="426273" y="421239"/>
                </a:lnTo>
                <a:lnTo>
                  <a:pt x="416576" y="427785"/>
                </a:lnTo>
                <a:lnTo>
                  <a:pt x="404710" y="430187"/>
                </a:lnTo>
                <a:lnTo>
                  <a:pt x="444878" y="430187"/>
                </a:lnTo>
                <a:lnTo>
                  <a:pt x="447376" y="427310"/>
                </a:lnTo>
                <a:lnTo>
                  <a:pt x="453409" y="414328"/>
                </a:lnTo>
                <a:lnTo>
                  <a:pt x="455561" y="399681"/>
                </a:lnTo>
                <a:lnTo>
                  <a:pt x="455561" y="293408"/>
                </a:lnTo>
                <a:close/>
              </a:path>
              <a:path w="520700" h="520700">
                <a:moveTo>
                  <a:pt x="114322" y="293509"/>
                </a:moveTo>
                <a:lnTo>
                  <a:pt x="85547" y="293509"/>
                </a:lnTo>
                <a:lnTo>
                  <a:pt x="113118" y="321068"/>
                </a:lnTo>
                <a:lnTo>
                  <a:pt x="115697" y="322148"/>
                </a:lnTo>
                <a:lnTo>
                  <a:pt x="404977" y="322148"/>
                </a:lnTo>
                <a:lnTo>
                  <a:pt x="407568" y="321068"/>
                </a:lnTo>
                <a:lnTo>
                  <a:pt x="426825" y="301802"/>
                </a:lnTo>
                <a:lnTo>
                  <a:pt x="122618" y="301802"/>
                </a:lnTo>
                <a:lnTo>
                  <a:pt x="114322" y="293509"/>
                </a:lnTo>
                <a:close/>
              </a:path>
              <a:path w="520700" h="520700">
                <a:moveTo>
                  <a:pt x="202755" y="234619"/>
                </a:moveTo>
                <a:lnTo>
                  <a:pt x="196316" y="234619"/>
                </a:lnTo>
                <a:lnTo>
                  <a:pt x="129133" y="301802"/>
                </a:lnTo>
                <a:lnTo>
                  <a:pt x="157886" y="301802"/>
                </a:lnTo>
                <a:lnTo>
                  <a:pt x="210693" y="248996"/>
                </a:lnTo>
                <a:lnTo>
                  <a:pt x="210693" y="242557"/>
                </a:lnTo>
                <a:lnTo>
                  <a:pt x="202755" y="234619"/>
                </a:lnTo>
                <a:close/>
              </a:path>
              <a:path w="520700" h="520700">
                <a:moveTo>
                  <a:pt x="270510" y="111340"/>
                </a:moveTo>
                <a:lnTo>
                  <a:pt x="250177" y="111340"/>
                </a:lnTo>
                <a:lnTo>
                  <a:pt x="250177" y="301802"/>
                </a:lnTo>
                <a:lnTo>
                  <a:pt x="270510" y="301802"/>
                </a:lnTo>
                <a:lnTo>
                  <a:pt x="270510" y="280733"/>
                </a:lnTo>
                <a:lnTo>
                  <a:pt x="299265" y="251980"/>
                </a:lnTo>
                <a:lnTo>
                  <a:pt x="270510" y="251980"/>
                </a:lnTo>
                <a:lnTo>
                  <a:pt x="270510" y="111340"/>
                </a:lnTo>
                <a:close/>
              </a:path>
              <a:path w="520700" h="520700">
                <a:moveTo>
                  <a:pt x="455561" y="116039"/>
                </a:moveTo>
                <a:lnTo>
                  <a:pt x="435216" y="116039"/>
                </a:lnTo>
                <a:lnTo>
                  <a:pt x="435216" y="264655"/>
                </a:lnTo>
                <a:lnTo>
                  <a:pt x="398068" y="301802"/>
                </a:lnTo>
                <a:lnTo>
                  <a:pt x="426825" y="301802"/>
                </a:lnTo>
                <a:lnTo>
                  <a:pt x="435216" y="293408"/>
                </a:lnTo>
                <a:lnTo>
                  <a:pt x="455561" y="293408"/>
                </a:lnTo>
                <a:lnTo>
                  <a:pt x="455561" y="116039"/>
                </a:lnTo>
                <a:close/>
              </a:path>
              <a:path w="520700" h="520700">
                <a:moveTo>
                  <a:pt x="455561" y="101701"/>
                </a:moveTo>
                <a:lnTo>
                  <a:pt x="420789" y="101701"/>
                </a:lnTo>
                <a:lnTo>
                  <a:pt x="270510" y="251980"/>
                </a:lnTo>
                <a:lnTo>
                  <a:pt x="299265" y="251980"/>
                </a:lnTo>
                <a:lnTo>
                  <a:pt x="435216" y="116039"/>
                </a:lnTo>
                <a:lnTo>
                  <a:pt x="455561" y="116039"/>
                </a:lnTo>
                <a:lnTo>
                  <a:pt x="455561" y="101701"/>
                </a:lnTo>
                <a:close/>
              </a:path>
              <a:path w="520700" h="520700">
                <a:moveTo>
                  <a:pt x="270510" y="101701"/>
                </a:moveTo>
                <a:lnTo>
                  <a:pt x="231038" y="101701"/>
                </a:lnTo>
                <a:lnTo>
                  <a:pt x="85547" y="247192"/>
                </a:lnTo>
                <a:lnTo>
                  <a:pt x="114325" y="247192"/>
                </a:lnTo>
                <a:lnTo>
                  <a:pt x="250177" y="111340"/>
                </a:lnTo>
                <a:lnTo>
                  <a:pt x="270510" y="111340"/>
                </a:lnTo>
                <a:lnTo>
                  <a:pt x="270510" y="101701"/>
                </a:lnTo>
                <a:close/>
              </a:path>
              <a:path w="520700" h="520700">
                <a:moveTo>
                  <a:pt x="223761" y="0"/>
                </a:moveTo>
                <a:lnTo>
                  <a:pt x="116052" y="0"/>
                </a:lnTo>
                <a:lnTo>
                  <a:pt x="98344" y="3183"/>
                </a:lnTo>
                <a:lnTo>
                  <a:pt x="83343" y="11963"/>
                </a:lnTo>
                <a:lnTo>
                  <a:pt x="72200" y="25181"/>
                </a:lnTo>
                <a:lnTo>
                  <a:pt x="66065" y="41681"/>
                </a:lnTo>
                <a:lnTo>
                  <a:pt x="48298" y="41681"/>
                </a:lnTo>
                <a:lnTo>
                  <a:pt x="37424" y="43883"/>
                </a:lnTo>
                <a:lnTo>
                  <a:pt x="28533" y="49884"/>
                </a:lnTo>
                <a:lnTo>
                  <a:pt x="22534" y="58778"/>
                </a:lnTo>
                <a:lnTo>
                  <a:pt x="20332" y="69659"/>
                </a:lnTo>
                <a:lnTo>
                  <a:pt x="20332" y="98285"/>
                </a:lnTo>
                <a:lnTo>
                  <a:pt x="12162" y="102688"/>
                </a:lnTo>
                <a:lnTo>
                  <a:pt x="5727" y="109272"/>
                </a:lnTo>
                <a:lnTo>
                  <a:pt x="1512" y="117553"/>
                </a:lnTo>
                <a:lnTo>
                  <a:pt x="0" y="127050"/>
                </a:lnTo>
                <a:lnTo>
                  <a:pt x="0" y="165049"/>
                </a:lnTo>
                <a:lnTo>
                  <a:pt x="2400" y="176914"/>
                </a:lnTo>
                <a:lnTo>
                  <a:pt x="8942" y="186612"/>
                </a:lnTo>
                <a:lnTo>
                  <a:pt x="18639" y="193154"/>
                </a:lnTo>
                <a:lnTo>
                  <a:pt x="30505" y="195554"/>
                </a:lnTo>
                <a:lnTo>
                  <a:pt x="42365" y="193154"/>
                </a:lnTo>
                <a:lnTo>
                  <a:pt x="52063" y="186612"/>
                </a:lnTo>
                <a:lnTo>
                  <a:pt x="58608" y="176914"/>
                </a:lnTo>
                <a:lnTo>
                  <a:pt x="58951" y="175221"/>
                </a:lnTo>
                <a:lnTo>
                  <a:pt x="24892" y="175221"/>
                </a:lnTo>
                <a:lnTo>
                  <a:pt x="20332" y="170662"/>
                </a:lnTo>
                <a:lnTo>
                  <a:pt x="20332" y="121437"/>
                </a:lnTo>
                <a:lnTo>
                  <a:pt x="24892" y="116878"/>
                </a:lnTo>
                <a:lnTo>
                  <a:pt x="59152" y="116878"/>
                </a:lnTo>
                <a:lnTo>
                  <a:pt x="55278" y="109272"/>
                </a:lnTo>
                <a:lnTo>
                  <a:pt x="48843" y="102688"/>
                </a:lnTo>
                <a:lnTo>
                  <a:pt x="40678" y="98285"/>
                </a:lnTo>
                <a:lnTo>
                  <a:pt x="40678" y="65443"/>
                </a:lnTo>
                <a:lnTo>
                  <a:pt x="44094" y="62026"/>
                </a:lnTo>
                <a:lnTo>
                  <a:pt x="85547" y="62026"/>
                </a:lnTo>
                <a:lnTo>
                  <a:pt x="85547" y="50850"/>
                </a:lnTo>
                <a:lnTo>
                  <a:pt x="87949" y="38988"/>
                </a:lnTo>
                <a:lnTo>
                  <a:pt x="94494" y="29286"/>
                </a:lnTo>
                <a:lnTo>
                  <a:pt x="104192" y="22736"/>
                </a:lnTo>
                <a:lnTo>
                  <a:pt x="116052" y="20332"/>
                </a:lnTo>
                <a:lnTo>
                  <a:pt x="223761" y="20332"/>
                </a:lnTo>
                <a:lnTo>
                  <a:pt x="228307" y="15786"/>
                </a:lnTo>
                <a:lnTo>
                  <a:pt x="228307" y="4559"/>
                </a:lnTo>
                <a:lnTo>
                  <a:pt x="223761" y="0"/>
                </a:lnTo>
                <a:close/>
              </a:path>
              <a:path w="520700" h="520700">
                <a:moveTo>
                  <a:pt x="498810" y="62026"/>
                </a:moveTo>
                <a:lnTo>
                  <a:pt x="476592" y="62026"/>
                </a:lnTo>
                <a:lnTo>
                  <a:pt x="480009" y="65443"/>
                </a:lnTo>
                <a:lnTo>
                  <a:pt x="480009" y="98285"/>
                </a:lnTo>
                <a:lnTo>
                  <a:pt x="471838" y="102688"/>
                </a:lnTo>
                <a:lnTo>
                  <a:pt x="465404" y="109272"/>
                </a:lnTo>
                <a:lnTo>
                  <a:pt x="461188" y="117553"/>
                </a:lnTo>
                <a:lnTo>
                  <a:pt x="459676" y="127050"/>
                </a:lnTo>
                <a:lnTo>
                  <a:pt x="459676" y="165049"/>
                </a:lnTo>
                <a:lnTo>
                  <a:pt x="462076" y="176914"/>
                </a:lnTo>
                <a:lnTo>
                  <a:pt x="468618" y="186612"/>
                </a:lnTo>
                <a:lnTo>
                  <a:pt x="478316" y="193154"/>
                </a:lnTo>
                <a:lnTo>
                  <a:pt x="490181" y="195554"/>
                </a:lnTo>
                <a:lnTo>
                  <a:pt x="502044" y="193154"/>
                </a:lnTo>
                <a:lnTo>
                  <a:pt x="511746" y="186612"/>
                </a:lnTo>
                <a:lnTo>
                  <a:pt x="518296" y="176914"/>
                </a:lnTo>
                <a:lnTo>
                  <a:pt x="518639" y="175221"/>
                </a:lnTo>
                <a:lnTo>
                  <a:pt x="484568" y="175221"/>
                </a:lnTo>
                <a:lnTo>
                  <a:pt x="480009" y="170662"/>
                </a:lnTo>
                <a:lnTo>
                  <a:pt x="480009" y="121437"/>
                </a:lnTo>
                <a:lnTo>
                  <a:pt x="484568" y="116878"/>
                </a:lnTo>
                <a:lnTo>
                  <a:pt x="518841" y="116878"/>
                </a:lnTo>
                <a:lnTo>
                  <a:pt x="514965" y="109272"/>
                </a:lnTo>
                <a:lnTo>
                  <a:pt x="508527" y="102688"/>
                </a:lnTo>
                <a:lnTo>
                  <a:pt x="500354" y="98285"/>
                </a:lnTo>
                <a:lnTo>
                  <a:pt x="500354" y="69659"/>
                </a:lnTo>
                <a:lnTo>
                  <a:pt x="498810" y="62026"/>
                </a:lnTo>
                <a:close/>
              </a:path>
              <a:path w="520700" h="520700">
                <a:moveTo>
                  <a:pt x="59152" y="116878"/>
                </a:moveTo>
                <a:lnTo>
                  <a:pt x="36106" y="116878"/>
                </a:lnTo>
                <a:lnTo>
                  <a:pt x="40678" y="121437"/>
                </a:lnTo>
                <a:lnTo>
                  <a:pt x="40678" y="170662"/>
                </a:lnTo>
                <a:lnTo>
                  <a:pt x="36106" y="175221"/>
                </a:lnTo>
                <a:lnTo>
                  <a:pt x="58951" y="175221"/>
                </a:lnTo>
                <a:lnTo>
                  <a:pt x="61010" y="165049"/>
                </a:lnTo>
                <a:lnTo>
                  <a:pt x="61010" y="127050"/>
                </a:lnTo>
                <a:lnTo>
                  <a:pt x="59496" y="117553"/>
                </a:lnTo>
                <a:lnTo>
                  <a:pt x="59152" y="116878"/>
                </a:lnTo>
                <a:close/>
              </a:path>
              <a:path w="520700" h="520700">
                <a:moveTo>
                  <a:pt x="518841" y="116878"/>
                </a:moveTo>
                <a:lnTo>
                  <a:pt x="495795" y="116878"/>
                </a:lnTo>
                <a:lnTo>
                  <a:pt x="500354" y="121437"/>
                </a:lnTo>
                <a:lnTo>
                  <a:pt x="500354" y="170662"/>
                </a:lnTo>
                <a:lnTo>
                  <a:pt x="495795" y="175221"/>
                </a:lnTo>
                <a:lnTo>
                  <a:pt x="518639" y="175221"/>
                </a:lnTo>
                <a:lnTo>
                  <a:pt x="520700" y="165049"/>
                </a:lnTo>
                <a:lnTo>
                  <a:pt x="520700" y="127050"/>
                </a:lnTo>
                <a:lnTo>
                  <a:pt x="519185" y="117553"/>
                </a:lnTo>
                <a:lnTo>
                  <a:pt x="518841" y="116878"/>
                </a:lnTo>
                <a:close/>
              </a:path>
              <a:path w="520700" h="520700">
                <a:moveTo>
                  <a:pt x="360946" y="101701"/>
                </a:moveTo>
                <a:lnTo>
                  <a:pt x="332181" y="101701"/>
                </a:lnTo>
                <a:lnTo>
                  <a:pt x="296532" y="137350"/>
                </a:lnTo>
                <a:lnTo>
                  <a:pt x="296532" y="143789"/>
                </a:lnTo>
                <a:lnTo>
                  <a:pt x="302488" y="149745"/>
                </a:lnTo>
                <a:lnTo>
                  <a:pt x="305092" y="150748"/>
                </a:lnTo>
                <a:lnTo>
                  <a:pt x="310299" y="150748"/>
                </a:lnTo>
                <a:lnTo>
                  <a:pt x="312902" y="149745"/>
                </a:lnTo>
                <a:lnTo>
                  <a:pt x="360946" y="101701"/>
                </a:lnTo>
                <a:close/>
              </a:path>
              <a:path w="520700" h="520700">
                <a:moveTo>
                  <a:pt x="337629" y="61023"/>
                </a:moveTo>
                <a:lnTo>
                  <a:pt x="317296" y="61023"/>
                </a:lnTo>
                <a:lnTo>
                  <a:pt x="317296" y="81368"/>
                </a:lnTo>
                <a:lnTo>
                  <a:pt x="455561" y="81368"/>
                </a:lnTo>
                <a:lnTo>
                  <a:pt x="337629" y="81356"/>
                </a:lnTo>
                <a:lnTo>
                  <a:pt x="337629" y="61023"/>
                </a:lnTo>
                <a:close/>
              </a:path>
              <a:path w="520700" h="520700">
                <a:moveTo>
                  <a:pt x="333082" y="40678"/>
                </a:moveTo>
                <a:lnTo>
                  <a:pt x="187604" y="40678"/>
                </a:lnTo>
                <a:lnTo>
                  <a:pt x="183057" y="45237"/>
                </a:lnTo>
                <a:lnTo>
                  <a:pt x="183057" y="81356"/>
                </a:lnTo>
                <a:lnTo>
                  <a:pt x="203390" y="81356"/>
                </a:lnTo>
                <a:lnTo>
                  <a:pt x="203390" y="61023"/>
                </a:lnTo>
                <a:lnTo>
                  <a:pt x="337629" y="61023"/>
                </a:lnTo>
                <a:lnTo>
                  <a:pt x="337629" y="45237"/>
                </a:lnTo>
                <a:lnTo>
                  <a:pt x="333082" y="40678"/>
                </a:lnTo>
                <a:close/>
              </a:path>
              <a:path w="520700" h="520700">
                <a:moveTo>
                  <a:pt x="404710" y="0"/>
                </a:moveTo>
                <a:lnTo>
                  <a:pt x="299808" y="0"/>
                </a:lnTo>
                <a:lnTo>
                  <a:pt x="295262" y="4559"/>
                </a:lnTo>
                <a:lnTo>
                  <a:pt x="295262" y="15786"/>
                </a:lnTo>
                <a:lnTo>
                  <a:pt x="299808" y="20332"/>
                </a:lnTo>
                <a:lnTo>
                  <a:pt x="404710" y="20332"/>
                </a:lnTo>
                <a:lnTo>
                  <a:pt x="416576" y="22736"/>
                </a:lnTo>
                <a:lnTo>
                  <a:pt x="426273" y="29286"/>
                </a:lnTo>
                <a:lnTo>
                  <a:pt x="432816" y="38988"/>
                </a:lnTo>
                <a:lnTo>
                  <a:pt x="435216" y="50850"/>
                </a:lnTo>
                <a:lnTo>
                  <a:pt x="435216" y="81356"/>
                </a:lnTo>
                <a:lnTo>
                  <a:pt x="455561" y="81356"/>
                </a:lnTo>
                <a:lnTo>
                  <a:pt x="455561" y="62026"/>
                </a:lnTo>
                <a:lnTo>
                  <a:pt x="498810" y="62026"/>
                </a:lnTo>
                <a:lnTo>
                  <a:pt x="498152" y="58778"/>
                </a:lnTo>
                <a:lnTo>
                  <a:pt x="492151" y="49884"/>
                </a:lnTo>
                <a:lnTo>
                  <a:pt x="483257" y="43883"/>
                </a:lnTo>
                <a:lnTo>
                  <a:pt x="472376" y="41681"/>
                </a:lnTo>
                <a:lnTo>
                  <a:pt x="454710" y="41681"/>
                </a:lnTo>
                <a:lnTo>
                  <a:pt x="448575" y="25181"/>
                </a:lnTo>
                <a:lnTo>
                  <a:pt x="437430" y="11963"/>
                </a:lnTo>
                <a:lnTo>
                  <a:pt x="422426" y="3183"/>
                </a:lnTo>
                <a:lnTo>
                  <a:pt x="404710" y="0"/>
                </a:lnTo>
                <a:close/>
              </a:path>
            </a:pathLst>
          </a:custGeom>
          <a:solidFill>
            <a:srgbClr val="000000"/>
          </a:solidFill>
        </p:spPr>
        <p:txBody>
          <a:bodyPr wrap="square" lIns="0" tIns="0" rIns="0" bIns="0" rtlCol="0"/>
          <a:lstStyle/>
          <a:p>
            <a:endParaRPr/>
          </a:p>
        </p:txBody>
      </p:sp>
      <p:sp>
        <p:nvSpPr>
          <p:cNvPr id="50" name="object 50"/>
          <p:cNvSpPr/>
          <p:nvPr/>
        </p:nvSpPr>
        <p:spPr>
          <a:xfrm>
            <a:off x="5602190" y="2415711"/>
            <a:ext cx="61594" cy="61594"/>
          </a:xfrm>
          <a:custGeom>
            <a:avLst/>
            <a:gdLst/>
            <a:ahLst/>
            <a:cxnLst/>
            <a:rect l="l" t="t" r="r" b="b"/>
            <a:pathLst>
              <a:path w="61595" h="61594">
                <a:moveTo>
                  <a:pt x="30505" y="0"/>
                </a:moveTo>
                <a:lnTo>
                  <a:pt x="18645" y="2401"/>
                </a:lnTo>
                <a:lnTo>
                  <a:pt x="8947" y="8947"/>
                </a:lnTo>
                <a:lnTo>
                  <a:pt x="2401" y="18645"/>
                </a:lnTo>
                <a:lnTo>
                  <a:pt x="0" y="30505"/>
                </a:lnTo>
                <a:lnTo>
                  <a:pt x="2401" y="42372"/>
                </a:lnTo>
                <a:lnTo>
                  <a:pt x="8947" y="52074"/>
                </a:lnTo>
                <a:lnTo>
                  <a:pt x="18645" y="58621"/>
                </a:lnTo>
                <a:lnTo>
                  <a:pt x="30505" y="61023"/>
                </a:lnTo>
                <a:lnTo>
                  <a:pt x="42370" y="58621"/>
                </a:lnTo>
                <a:lnTo>
                  <a:pt x="52068" y="52074"/>
                </a:lnTo>
                <a:lnTo>
                  <a:pt x="58610" y="42372"/>
                </a:lnTo>
                <a:lnTo>
                  <a:pt x="58953" y="40678"/>
                </a:lnTo>
                <a:lnTo>
                  <a:pt x="24904" y="40678"/>
                </a:lnTo>
                <a:lnTo>
                  <a:pt x="20332" y="36118"/>
                </a:lnTo>
                <a:lnTo>
                  <a:pt x="20332" y="24891"/>
                </a:lnTo>
                <a:lnTo>
                  <a:pt x="24904" y="20332"/>
                </a:lnTo>
                <a:lnTo>
                  <a:pt x="58952" y="20332"/>
                </a:lnTo>
                <a:lnTo>
                  <a:pt x="58610" y="18645"/>
                </a:lnTo>
                <a:lnTo>
                  <a:pt x="52068" y="8947"/>
                </a:lnTo>
                <a:lnTo>
                  <a:pt x="42370" y="2401"/>
                </a:lnTo>
                <a:lnTo>
                  <a:pt x="30505" y="0"/>
                </a:lnTo>
                <a:close/>
              </a:path>
              <a:path w="61595" h="61594">
                <a:moveTo>
                  <a:pt x="58952" y="20332"/>
                </a:moveTo>
                <a:lnTo>
                  <a:pt x="36106" y="20332"/>
                </a:lnTo>
                <a:lnTo>
                  <a:pt x="40678" y="24891"/>
                </a:lnTo>
                <a:lnTo>
                  <a:pt x="40678" y="36118"/>
                </a:lnTo>
                <a:lnTo>
                  <a:pt x="36106" y="40678"/>
                </a:lnTo>
                <a:lnTo>
                  <a:pt x="58953" y="40678"/>
                </a:lnTo>
                <a:lnTo>
                  <a:pt x="61010" y="30505"/>
                </a:lnTo>
                <a:lnTo>
                  <a:pt x="58952" y="20332"/>
                </a:lnTo>
                <a:close/>
              </a:path>
            </a:pathLst>
          </a:custGeom>
          <a:solidFill>
            <a:srgbClr val="000000"/>
          </a:solidFill>
        </p:spPr>
        <p:txBody>
          <a:bodyPr wrap="square" lIns="0" tIns="0" rIns="0" bIns="0" rtlCol="0"/>
          <a:lstStyle/>
          <a:p>
            <a:endParaRPr/>
          </a:p>
        </p:txBody>
      </p:sp>
      <p:sp>
        <p:nvSpPr>
          <p:cNvPr id="51" name="object 51"/>
          <p:cNvSpPr/>
          <p:nvPr/>
        </p:nvSpPr>
        <p:spPr>
          <a:xfrm>
            <a:off x="5838046" y="2415711"/>
            <a:ext cx="61594" cy="61594"/>
          </a:xfrm>
          <a:custGeom>
            <a:avLst/>
            <a:gdLst/>
            <a:ahLst/>
            <a:cxnLst/>
            <a:rect l="l" t="t" r="r" b="b"/>
            <a:pathLst>
              <a:path w="61595" h="61594">
                <a:moveTo>
                  <a:pt x="30505" y="0"/>
                </a:moveTo>
                <a:lnTo>
                  <a:pt x="18645" y="2401"/>
                </a:lnTo>
                <a:lnTo>
                  <a:pt x="8947" y="8947"/>
                </a:lnTo>
                <a:lnTo>
                  <a:pt x="2401" y="18645"/>
                </a:lnTo>
                <a:lnTo>
                  <a:pt x="0" y="30505"/>
                </a:lnTo>
                <a:lnTo>
                  <a:pt x="2401" y="42372"/>
                </a:lnTo>
                <a:lnTo>
                  <a:pt x="8947" y="52074"/>
                </a:lnTo>
                <a:lnTo>
                  <a:pt x="18645" y="58621"/>
                </a:lnTo>
                <a:lnTo>
                  <a:pt x="30505" y="61023"/>
                </a:lnTo>
                <a:lnTo>
                  <a:pt x="42365" y="58621"/>
                </a:lnTo>
                <a:lnTo>
                  <a:pt x="52063" y="52074"/>
                </a:lnTo>
                <a:lnTo>
                  <a:pt x="58608" y="42372"/>
                </a:lnTo>
                <a:lnTo>
                  <a:pt x="58951" y="40678"/>
                </a:lnTo>
                <a:lnTo>
                  <a:pt x="24904" y="40678"/>
                </a:lnTo>
                <a:lnTo>
                  <a:pt x="20332" y="36118"/>
                </a:lnTo>
                <a:lnTo>
                  <a:pt x="20332" y="24891"/>
                </a:lnTo>
                <a:lnTo>
                  <a:pt x="24904" y="20332"/>
                </a:lnTo>
                <a:lnTo>
                  <a:pt x="58950" y="20332"/>
                </a:lnTo>
                <a:lnTo>
                  <a:pt x="58608" y="18645"/>
                </a:lnTo>
                <a:lnTo>
                  <a:pt x="52063" y="8947"/>
                </a:lnTo>
                <a:lnTo>
                  <a:pt x="42365" y="2401"/>
                </a:lnTo>
                <a:lnTo>
                  <a:pt x="30505" y="0"/>
                </a:lnTo>
                <a:close/>
              </a:path>
              <a:path w="61595" h="61594">
                <a:moveTo>
                  <a:pt x="58950" y="20332"/>
                </a:moveTo>
                <a:lnTo>
                  <a:pt x="36106" y="20332"/>
                </a:lnTo>
                <a:lnTo>
                  <a:pt x="40678" y="24891"/>
                </a:lnTo>
                <a:lnTo>
                  <a:pt x="40678" y="36118"/>
                </a:lnTo>
                <a:lnTo>
                  <a:pt x="36106" y="40678"/>
                </a:lnTo>
                <a:lnTo>
                  <a:pt x="58951" y="40678"/>
                </a:lnTo>
                <a:lnTo>
                  <a:pt x="61010" y="30505"/>
                </a:lnTo>
                <a:lnTo>
                  <a:pt x="58950" y="20332"/>
                </a:lnTo>
                <a:close/>
              </a:path>
            </a:pathLst>
          </a:custGeom>
          <a:solidFill>
            <a:srgbClr val="000000"/>
          </a:solidFill>
        </p:spPr>
        <p:txBody>
          <a:bodyPr wrap="square" lIns="0" tIns="0" rIns="0" bIns="0" rtlCol="0"/>
          <a:lstStyle/>
          <a:p>
            <a:endParaRPr/>
          </a:p>
        </p:txBody>
      </p:sp>
      <p:sp>
        <p:nvSpPr>
          <p:cNvPr id="52" name="object 52"/>
          <p:cNvSpPr/>
          <p:nvPr/>
        </p:nvSpPr>
        <p:spPr>
          <a:xfrm>
            <a:off x="5687656" y="2415705"/>
            <a:ext cx="126364" cy="61594"/>
          </a:xfrm>
          <a:custGeom>
            <a:avLst/>
            <a:gdLst/>
            <a:ahLst/>
            <a:cxnLst/>
            <a:rect l="l" t="t" r="r" b="b"/>
            <a:pathLst>
              <a:path w="126364" h="61594">
                <a:moveTo>
                  <a:pt x="121551" y="0"/>
                </a:moveTo>
                <a:lnTo>
                  <a:pt x="4559" y="0"/>
                </a:lnTo>
                <a:lnTo>
                  <a:pt x="0" y="4559"/>
                </a:lnTo>
                <a:lnTo>
                  <a:pt x="0" y="56464"/>
                </a:lnTo>
                <a:lnTo>
                  <a:pt x="4559" y="61023"/>
                </a:lnTo>
                <a:lnTo>
                  <a:pt x="121551" y="61023"/>
                </a:lnTo>
                <a:lnTo>
                  <a:pt x="126098" y="56464"/>
                </a:lnTo>
                <a:lnTo>
                  <a:pt x="126098" y="40678"/>
                </a:lnTo>
                <a:lnTo>
                  <a:pt x="20332" y="40678"/>
                </a:lnTo>
                <a:lnTo>
                  <a:pt x="20332" y="20332"/>
                </a:lnTo>
                <a:lnTo>
                  <a:pt x="126098" y="20332"/>
                </a:lnTo>
                <a:lnTo>
                  <a:pt x="126098" y="4559"/>
                </a:lnTo>
                <a:lnTo>
                  <a:pt x="121551" y="0"/>
                </a:lnTo>
                <a:close/>
              </a:path>
              <a:path w="126364" h="61594">
                <a:moveTo>
                  <a:pt x="126098" y="20332"/>
                </a:moveTo>
                <a:lnTo>
                  <a:pt x="105765" y="20332"/>
                </a:lnTo>
                <a:lnTo>
                  <a:pt x="105765" y="40678"/>
                </a:lnTo>
                <a:lnTo>
                  <a:pt x="126098" y="40678"/>
                </a:lnTo>
                <a:lnTo>
                  <a:pt x="126098" y="20332"/>
                </a:lnTo>
                <a:close/>
              </a:path>
            </a:pathLst>
          </a:custGeom>
          <a:solidFill>
            <a:srgbClr val="000000"/>
          </a:solidFill>
        </p:spPr>
        <p:txBody>
          <a:bodyPr wrap="square" lIns="0" tIns="0" rIns="0" bIns="0" rtlCol="0"/>
          <a:lstStyle/>
          <a:p>
            <a:endParaRPr/>
          </a:p>
        </p:txBody>
      </p:sp>
      <p:sp>
        <p:nvSpPr>
          <p:cNvPr id="53" name="object 53"/>
          <p:cNvSpPr/>
          <p:nvPr/>
        </p:nvSpPr>
        <p:spPr>
          <a:xfrm>
            <a:off x="8012335" y="2425452"/>
            <a:ext cx="79248" cy="79248"/>
          </a:xfrm>
          <a:prstGeom prst="rect">
            <a:avLst/>
          </a:prstGeom>
          <a:blipFill>
            <a:blip r:embed="rId4" cstate="print"/>
            <a:stretch>
              <a:fillRect/>
            </a:stretch>
          </a:blipFill>
        </p:spPr>
        <p:txBody>
          <a:bodyPr wrap="square" lIns="0" tIns="0" rIns="0" bIns="0" rtlCol="0"/>
          <a:lstStyle/>
          <a:p>
            <a:endParaRPr/>
          </a:p>
        </p:txBody>
      </p:sp>
      <p:sp>
        <p:nvSpPr>
          <p:cNvPr id="54" name="object 54"/>
          <p:cNvSpPr/>
          <p:nvPr/>
        </p:nvSpPr>
        <p:spPr>
          <a:xfrm>
            <a:off x="8151315" y="2425452"/>
            <a:ext cx="79248" cy="79248"/>
          </a:xfrm>
          <a:prstGeom prst="rect">
            <a:avLst/>
          </a:prstGeom>
          <a:blipFill>
            <a:blip r:embed="rId5" cstate="print"/>
            <a:stretch>
              <a:fillRect/>
            </a:stretch>
          </a:blipFill>
        </p:spPr>
        <p:txBody>
          <a:bodyPr wrap="square" lIns="0" tIns="0" rIns="0" bIns="0" rtlCol="0"/>
          <a:lstStyle/>
          <a:p>
            <a:endParaRPr/>
          </a:p>
        </p:txBody>
      </p:sp>
      <p:sp>
        <p:nvSpPr>
          <p:cNvPr id="55" name="object 55"/>
          <p:cNvSpPr/>
          <p:nvPr/>
        </p:nvSpPr>
        <p:spPr>
          <a:xfrm>
            <a:off x="8031106" y="2227905"/>
            <a:ext cx="180975" cy="0"/>
          </a:xfrm>
          <a:custGeom>
            <a:avLst/>
            <a:gdLst/>
            <a:ahLst/>
            <a:cxnLst/>
            <a:rect l="l" t="t" r="r" b="b"/>
            <a:pathLst>
              <a:path w="180975">
                <a:moveTo>
                  <a:pt x="0" y="0"/>
                </a:moveTo>
                <a:lnTo>
                  <a:pt x="180657" y="0"/>
                </a:lnTo>
              </a:path>
            </a:pathLst>
          </a:custGeom>
          <a:ln w="22123">
            <a:solidFill>
              <a:srgbClr val="FFFFFF"/>
            </a:solidFill>
          </a:ln>
        </p:spPr>
        <p:txBody>
          <a:bodyPr wrap="square" lIns="0" tIns="0" rIns="0" bIns="0" rtlCol="0"/>
          <a:lstStyle/>
          <a:p>
            <a:endParaRPr/>
          </a:p>
        </p:txBody>
      </p:sp>
      <p:sp>
        <p:nvSpPr>
          <p:cNvPr id="56" name="object 56"/>
          <p:cNvSpPr/>
          <p:nvPr/>
        </p:nvSpPr>
        <p:spPr>
          <a:xfrm>
            <a:off x="8039744" y="2285353"/>
            <a:ext cx="163830" cy="0"/>
          </a:xfrm>
          <a:custGeom>
            <a:avLst/>
            <a:gdLst/>
            <a:ahLst/>
            <a:cxnLst/>
            <a:rect l="l" t="t" r="r" b="b"/>
            <a:pathLst>
              <a:path w="163829">
                <a:moveTo>
                  <a:pt x="0" y="0"/>
                </a:moveTo>
                <a:lnTo>
                  <a:pt x="163385" y="0"/>
                </a:lnTo>
              </a:path>
            </a:pathLst>
          </a:custGeom>
          <a:ln w="22123">
            <a:solidFill>
              <a:srgbClr val="FFFFFF"/>
            </a:solidFill>
          </a:ln>
        </p:spPr>
        <p:txBody>
          <a:bodyPr wrap="square" lIns="0" tIns="0" rIns="0" bIns="0" rtlCol="0"/>
          <a:lstStyle/>
          <a:p>
            <a:endParaRPr/>
          </a:p>
        </p:txBody>
      </p:sp>
      <p:sp>
        <p:nvSpPr>
          <p:cNvPr id="57" name="object 57"/>
          <p:cNvSpPr/>
          <p:nvPr/>
        </p:nvSpPr>
        <p:spPr>
          <a:xfrm>
            <a:off x="7861534" y="2086293"/>
            <a:ext cx="453390" cy="321310"/>
          </a:xfrm>
          <a:custGeom>
            <a:avLst/>
            <a:gdLst/>
            <a:ahLst/>
            <a:cxnLst/>
            <a:rect l="l" t="t" r="r" b="b"/>
            <a:pathLst>
              <a:path w="453390" h="321309">
                <a:moveTo>
                  <a:pt x="11366" y="0"/>
                </a:moveTo>
                <a:lnTo>
                  <a:pt x="4864" y="2565"/>
                </a:lnTo>
                <a:lnTo>
                  <a:pt x="0" y="13779"/>
                </a:lnTo>
                <a:lnTo>
                  <a:pt x="2565" y="20294"/>
                </a:lnTo>
                <a:lnTo>
                  <a:pt x="56730" y="43802"/>
                </a:lnTo>
                <a:lnTo>
                  <a:pt x="110248" y="303618"/>
                </a:lnTo>
                <a:lnTo>
                  <a:pt x="113053" y="310695"/>
                </a:lnTo>
                <a:lnTo>
                  <a:pt x="117954" y="316283"/>
                </a:lnTo>
                <a:lnTo>
                  <a:pt x="124421" y="319953"/>
                </a:lnTo>
                <a:lnTo>
                  <a:pt x="131927" y="321271"/>
                </a:lnTo>
                <a:lnTo>
                  <a:pt x="403034" y="321271"/>
                </a:lnTo>
                <a:lnTo>
                  <a:pt x="407987" y="316331"/>
                </a:lnTo>
                <a:lnTo>
                  <a:pt x="407987" y="304101"/>
                </a:lnTo>
                <a:lnTo>
                  <a:pt x="403034" y="299148"/>
                </a:lnTo>
                <a:lnTo>
                  <a:pt x="131927" y="299148"/>
                </a:lnTo>
                <a:lnTo>
                  <a:pt x="125412" y="267550"/>
                </a:lnTo>
                <a:lnTo>
                  <a:pt x="398970" y="267550"/>
                </a:lnTo>
                <a:lnTo>
                  <a:pt x="406470" y="266230"/>
                </a:lnTo>
                <a:lnTo>
                  <a:pt x="412937" y="262558"/>
                </a:lnTo>
                <a:lnTo>
                  <a:pt x="417837" y="256969"/>
                </a:lnTo>
                <a:lnTo>
                  <a:pt x="420636" y="249897"/>
                </a:lnTo>
                <a:lnTo>
                  <a:pt x="421557" y="245427"/>
                </a:lnTo>
                <a:lnTo>
                  <a:pt x="120853" y="245427"/>
                </a:lnTo>
                <a:lnTo>
                  <a:pt x="89915" y="95237"/>
                </a:lnTo>
                <a:lnTo>
                  <a:pt x="452506" y="95237"/>
                </a:lnTo>
                <a:lnTo>
                  <a:pt x="452932" y="93167"/>
                </a:lnTo>
                <a:lnTo>
                  <a:pt x="451281" y="86436"/>
                </a:lnTo>
                <a:lnTo>
                  <a:pt x="442848" y="76098"/>
                </a:lnTo>
                <a:lnTo>
                  <a:pt x="436600" y="73126"/>
                </a:lnTo>
                <a:lnTo>
                  <a:pt x="85356" y="73126"/>
                </a:lnTo>
                <a:lnTo>
                  <a:pt x="76949" y="32296"/>
                </a:lnTo>
                <a:lnTo>
                  <a:pt x="72135" y="26377"/>
                </a:lnTo>
                <a:lnTo>
                  <a:pt x="11366" y="0"/>
                </a:lnTo>
                <a:close/>
              </a:path>
              <a:path w="453390" h="321309">
                <a:moveTo>
                  <a:pt x="452506" y="95237"/>
                </a:moveTo>
                <a:lnTo>
                  <a:pt x="429920" y="95237"/>
                </a:lnTo>
                <a:lnTo>
                  <a:pt x="398970" y="245427"/>
                </a:lnTo>
                <a:lnTo>
                  <a:pt x="421557" y="245427"/>
                </a:lnTo>
                <a:lnTo>
                  <a:pt x="452506" y="95237"/>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942254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uadroTexto 4"/>
          <p:cNvSpPr txBox="1"/>
          <p:nvPr/>
        </p:nvSpPr>
        <p:spPr>
          <a:xfrm>
            <a:off x="870787" y="288003"/>
            <a:ext cx="1185165" cy="276999"/>
          </a:xfrm>
          <a:prstGeom prst="rect">
            <a:avLst/>
          </a:prstGeom>
          <a:noFill/>
        </p:spPr>
        <p:txBody>
          <a:bodyPr wrap="none" rtlCol="0">
            <a:spAutoFit/>
          </a:bodyPr>
          <a:lstStyle/>
          <a:p>
            <a:r>
              <a:rPr lang="es-ES" sz="1200" b="1" dirty="0">
                <a:solidFill>
                  <a:schemeClr val="bg1"/>
                </a:solidFill>
                <a:latin typeface="Helvetica"/>
                <a:cs typeface="Helvetica"/>
              </a:rPr>
              <a:t>Ingresos fijos</a:t>
            </a:r>
          </a:p>
        </p:txBody>
      </p:sp>
      <p:sp>
        <p:nvSpPr>
          <p:cNvPr id="8" name="CuadroTexto 7"/>
          <p:cNvSpPr txBox="1"/>
          <p:nvPr/>
        </p:nvSpPr>
        <p:spPr>
          <a:xfrm>
            <a:off x="2297338" y="288003"/>
            <a:ext cx="586620" cy="276999"/>
          </a:xfrm>
          <a:prstGeom prst="rect">
            <a:avLst/>
          </a:prstGeom>
          <a:noFill/>
        </p:spPr>
        <p:txBody>
          <a:bodyPr wrap="none" rtlCol="0">
            <a:spAutoFit/>
          </a:bodyPr>
          <a:lstStyle/>
          <a:p>
            <a:r>
              <a:rPr lang="es-ES" sz="1200" dirty="0">
                <a:solidFill>
                  <a:schemeClr val="bg1"/>
                </a:solidFill>
                <a:latin typeface="Helvetica Light"/>
                <a:cs typeface="Helvetica Light"/>
              </a:rPr>
              <a:t>Enero</a:t>
            </a:r>
          </a:p>
        </p:txBody>
      </p:sp>
      <p:sp>
        <p:nvSpPr>
          <p:cNvPr id="9" name="CuadroTexto 8"/>
          <p:cNvSpPr txBox="1"/>
          <p:nvPr/>
        </p:nvSpPr>
        <p:spPr>
          <a:xfrm>
            <a:off x="2821101" y="288003"/>
            <a:ext cx="723425" cy="276999"/>
          </a:xfrm>
          <a:prstGeom prst="rect">
            <a:avLst/>
          </a:prstGeom>
          <a:noFill/>
        </p:spPr>
        <p:txBody>
          <a:bodyPr wrap="none" rtlCol="0">
            <a:spAutoFit/>
          </a:bodyPr>
          <a:lstStyle/>
          <a:p>
            <a:r>
              <a:rPr lang="es-ES" sz="1200" dirty="0">
                <a:solidFill>
                  <a:schemeClr val="bg1"/>
                </a:solidFill>
                <a:latin typeface="Helvetica Light"/>
                <a:cs typeface="Helvetica Light"/>
              </a:rPr>
              <a:t>Febrero</a:t>
            </a:r>
          </a:p>
        </p:txBody>
      </p:sp>
      <p:sp>
        <p:nvSpPr>
          <p:cNvPr id="10" name="CuadroTexto 9"/>
          <p:cNvSpPr txBox="1"/>
          <p:nvPr/>
        </p:nvSpPr>
        <p:spPr>
          <a:xfrm>
            <a:off x="3456133" y="288003"/>
            <a:ext cx="612165" cy="276999"/>
          </a:xfrm>
          <a:prstGeom prst="rect">
            <a:avLst/>
          </a:prstGeom>
          <a:noFill/>
        </p:spPr>
        <p:txBody>
          <a:bodyPr wrap="none" rtlCol="0">
            <a:spAutoFit/>
          </a:bodyPr>
          <a:lstStyle/>
          <a:p>
            <a:r>
              <a:rPr lang="es-ES" sz="1200" dirty="0">
                <a:solidFill>
                  <a:schemeClr val="bg1"/>
                </a:solidFill>
                <a:latin typeface="Helvetica Light"/>
                <a:cs typeface="Helvetica Light"/>
              </a:rPr>
              <a:t>Marzo</a:t>
            </a:r>
          </a:p>
        </p:txBody>
      </p:sp>
      <p:sp>
        <p:nvSpPr>
          <p:cNvPr id="11" name="CuadroTexto 10"/>
          <p:cNvSpPr txBox="1"/>
          <p:nvPr/>
        </p:nvSpPr>
        <p:spPr>
          <a:xfrm>
            <a:off x="1115473" y="597249"/>
            <a:ext cx="1149980" cy="253916"/>
          </a:xfrm>
          <a:prstGeom prst="rect">
            <a:avLst/>
          </a:prstGeom>
          <a:noFill/>
        </p:spPr>
        <p:txBody>
          <a:bodyPr wrap="none" rtlCol="0">
            <a:spAutoFit/>
          </a:bodyPr>
          <a:lstStyle/>
          <a:p>
            <a:r>
              <a:rPr lang="es-ES" sz="1050" dirty="0">
                <a:solidFill>
                  <a:srgbClr val="0B2D39"/>
                </a:solidFill>
                <a:latin typeface="Helvetica Light"/>
                <a:cs typeface="Helvetica Light"/>
              </a:rPr>
              <a:t>Sueldo Mensual</a:t>
            </a:r>
          </a:p>
        </p:txBody>
      </p:sp>
      <p:sp>
        <p:nvSpPr>
          <p:cNvPr id="12" name="CuadroTexto 11"/>
          <p:cNvSpPr txBox="1"/>
          <p:nvPr/>
        </p:nvSpPr>
        <p:spPr>
          <a:xfrm>
            <a:off x="2239585" y="597249"/>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$600.000</a:t>
            </a:r>
          </a:p>
        </p:txBody>
      </p:sp>
      <p:sp>
        <p:nvSpPr>
          <p:cNvPr id="13" name="CuadroTexto 12"/>
          <p:cNvSpPr txBox="1"/>
          <p:nvPr/>
        </p:nvSpPr>
        <p:spPr>
          <a:xfrm>
            <a:off x="870787" y="1637335"/>
            <a:ext cx="1544789" cy="276999"/>
          </a:xfrm>
          <a:prstGeom prst="rect">
            <a:avLst/>
          </a:prstGeom>
          <a:noFill/>
        </p:spPr>
        <p:txBody>
          <a:bodyPr wrap="none" rtlCol="0">
            <a:spAutoFit/>
          </a:bodyPr>
          <a:lstStyle/>
          <a:p>
            <a:r>
              <a:rPr lang="es-ES" sz="1200" b="1" dirty="0">
                <a:solidFill>
                  <a:schemeClr val="bg1"/>
                </a:solidFill>
                <a:latin typeface="Helvetica"/>
                <a:cs typeface="Helvetica"/>
              </a:rPr>
              <a:t>Ingresos Variables</a:t>
            </a:r>
          </a:p>
        </p:txBody>
      </p:sp>
      <p:sp>
        <p:nvSpPr>
          <p:cNvPr id="14" name="CuadroTexto 13"/>
          <p:cNvSpPr txBox="1"/>
          <p:nvPr/>
        </p:nvSpPr>
        <p:spPr>
          <a:xfrm>
            <a:off x="2297338" y="1637335"/>
            <a:ext cx="586620" cy="276999"/>
          </a:xfrm>
          <a:prstGeom prst="rect">
            <a:avLst/>
          </a:prstGeom>
          <a:noFill/>
        </p:spPr>
        <p:txBody>
          <a:bodyPr wrap="none" rtlCol="0">
            <a:spAutoFit/>
          </a:bodyPr>
          <a:lstStyle/>
          <a:p>
            <a:r>
              <a:rPr lang="es-ES" sz="1200" dirty="0">
                <a:solidFill>
                  <a:schemeClr val="bg1"/>
                </a:solidFill>
                <a:latin typeface="Helvetica Light"/>
                <a:cs typeface="Helvetica Light"/>
              </a:rPr>
              <a:t>Enero</a:t>
            </a:r>
          </a:p>
        </p:txBody>
      </p:sp>
      <p:sp>
        <p:nvSpPr>
          <p:cNvPr id="15" name="CuadroTexto 14"/>
          <p:cNvSpPr txBox="1"/>
          <p:nvPr/>
        </p:nvSpPr>
        <p:spPr>
          <a:xfrm>
            <a:off x="2821101" y="1637335"/>
            <a:ext cx="723425" cy="276999"/>
          </a:xfrm>
          <a:prstGeom prst="rect">
            <a:avLst/>
          </a:prstGeom>
          <a:noFill/>
        </p:spPr>
        <p:txBody>
          <a:bodyPr wrap="none" rtlCol="0">
            <a:spAutoFit/>
          </a:bodyPr>
          <a:lstStyle/>
          <a:p>
            <a:r>
              <a:rPr lang="es-ES" sz="1200" dirty="0">
                <a:solidFill>
                  <a:schemeClr val="bg1"/>
                </a:solidFill>
                <a:latin typeface="Helvetica Light"/>
                <a:cs typeface="Helvetica Light"/>
              </a:rPr>
              <a:t>Febrero</a:t>
            </a:r>
          </a:p>
        </p:txBody>
      </p:sp>
      <p:sp>
        <p:nvSpPr>
          <p:cNvPr id="16" name="CuadroTexto 15"/>
          <p:cNvSpPr txBox="1"/>
          <p:nvPr/>
        </p:nvSpPr>
        <p:spPr>
          <a:xfrm>
            <a:off x="3456133" y="1637335"/>
            <a:ext cx="612165" cy="276999"/>
          </a:xfrm>
          <a:prstGeom prst="rect">
            <a:avLst/>
          </a:prstGeom>
          <a:noFill/>
        </p:spPr>
        <p:txBody>
          <a:bodyPr wrap="none" rtlCol="0">
            <a:spAutoFit/>
          </a:bodyPr>
          <a:lstStyle/>
          <a:p>
            <a:r>
              <a:rPr lang="es-ES" sz="1200" dirty="0">
                <a:solidFill>
                  <a:schemeClr val="bg1"/>
                </a:solidFill>
                <a:latin typeface="Helvetica Light"/>
                <a:cs typeface="Helvetica Light"/>
              </a:rPr>
              <a:t>Marzo</a:t>
            </a:r>
          </a:p>
        </p:txBody>
      </p:sp>
      <p:sp>
        <p:nvSpPr>
          <p:cNvPr id="17" name="CuadroTexto 16"/>
          <p:cNvSpPr txBox="1"/>
          <p:nvPr/>
        </p:nvSpPr>
        <p:spPr>
          <a:xfrm>
            <a:off x="949341" y="1955402"/>
            <a:ext cx="1263749" cy="253916"/>
          </a:xfrm>
          <a:prstGeom prst="rect">
            <a:avLst/>
          </a:prstGeom>
          <a:noFill/>
        </p:spPr>
        <p:txBody>
          <a:bodyPr wrap="none" rtlCol="0">
            <a:spAutoFit/>
          </a:bodyPr>
          <a:lstStyle/>
          <a:p>
            <a:r>
              <a:rPr lang="es-ES" sz="1050" dirty="0">
                <a:solidFill>
                  <a:srgbClr val="0B2D39"/>
                </a:solidFill>
                <a:latin typeface="Helvetica Light"/>
                <a:cs typeface="Helvetica Light"/>
              </a:rPr>
              <a:t>Venta de productos</a:t>
            </a:r>
          </a:p>
        </p:txBody>
      </p:sp>
      <p:sp>
        <p:nvSpPr>
          <p:cNvPr id="18" name="CuadroTexto 17"/>
          <p:cNvSpPr txBox="1"/>
          <p:nvPr/>
        </p:nvSpPr>
        <p:spPr>
          <a:xfrm>
            <a:off x="2239585" y="1955402"/>
            <a:ext cx="671979" cy="253916"/>
          </a:xfrm>
          <a:prstGeom prst="rect">
            <a:avLst/>
          </a:prstGeom>
          <a:noFill/>
        </p:spPr>
        <p:txBody>
          <a:bodyPr wrap="none" rtlCol="0">
            <a:spAutoFit/>
          </a:bodyPr>
          <a:lstStyle/>
          <a:p>
            <a:r>
              <a:rPr lang="es-ES" sz="1050" dirty="0">
                <a:solidFill>
                  <a:srgbClr val="0B2D39"/>
                </a:solidFill>
                <a:latin typeface="Helvetica Light"/>
                <a:cs typeface="Helvetica Light"/>
              </a:rPr>
              <a:t>$40.000</a:t>
            </a:r>
          </a:p>
        </p:txBody>
      </p:sp>
      <p:sp>
        <p:nvSpPr>
          <p:cNvPr id="19" name="CuadroTexto 18"/>
          <p:cNvSpPr txBox="1"/>
          <p:nvPr/>
        </p:nvSpPr>
        <p:spPr>
          <a:xfrm>
            <a:off x="949341" y="2295876"/>
            <a:ext cx="1236236" cy="253916"/>
          </a:xfrm>
          <a:prstGeom prst="rect">
            <a:avLst/>
          </a:prstGeom>
          <a:noFill/>
        </p:spPr>
        <p:txBody>
          <a:bodyPr wrap="none" rtlCol="0">
            <a:spAutoFit/>
          </a:bodyPr>
          <a:lstStyle/>
          <a:p>
            <a:r>
              <a:rPr lang="es-ES" sz="1050" dirty="0">
                <a:solidFill>
                  <a:srgbClr val="0B2D39"/>
                </a:solidFill>
                <a:latin typeface="Helvetica Light"/>
                <a:cs typeface="Helvetica Light"/>
              </a:rPr>
              <a:t>Cuidar al vecinito</a:t>
            </a:r>
          </a:p>
        </p:txBody>
      </p:sp>
      <p:sp>
        <p:nvSpPr>
          <p:cNvPr id="20" name="CuadroTexto 19"/>
          <p:cNvSpPr txBox="1"/>
          <p:nvPr/>
        </p:nvSpPr>
        <p:spPr>
          <a:xfrm>
            <a:off x="2239585" y="2295876"/>
            <a:ext cx="671979" cy="253916"/>
          </a:xfrm>
          <a:prstGeom prst="rect">
            <a:avLst/>
          </a:prstGeom>
          <a:noFill/>
        </p:spPr>
        <p:txBody>
          <a:bodyPr wrap="none" rtlCol="0">
            <a:spAutoFit/>
          </a:bodyPr>
          <a:lstStyle/>
          <a:p>
            <a:r>
              <a:rPr lang="es-ES" sz="1050" dirty="0">
                <a:solidFill>
                  <a:srgbClr val="0B2D39"/>
                </a:solidFill>
                <a:latin typeface="Helvetica Light"/>
                <a:cs typeface="Helvetica Light"/>
              </a:rPr>
              <a:t>$20.000</a:t>
            </a:r>
          </a:p>
        </p:txBody>
      </p:sp>
      <p:sp>
        <p:nvSpPr>
          <p:cNvPr id="21" name="CuadroTexto 20"/>
          <p:cNvSpPr txBox="1"/>
          <p:nvPr/>
        </p:nvSpPr>
        <p:spPr>
          <a:xfrm>
            <a:off x="949341" y="2642508"/>
            <a:ext cx="1316802" cy="253916"/>
          </a:xfrm>
          <a:prstGeom prst="rect">
            <a:avLst/>
          </a:prstGeom>
          <a:noFill/>
        </p:spPr>
        <p:txBody>
          <a:bodyPr wrap="none" rtlCol="0">
            <a:spAutoFit/>
          </a:bodyPr>
          <a:lstStyle/>
          <a:p>
            <a:r>
              <a:rPr lang="es-ES" sz="1050" b="1" dirty="0">
                <a:solidFill>
                  <a:srgbClr val="0B2D39"/>
                </a:solidFill>
                <a:latin typeface="Helvetica"/>
                <a:cs typeface="Helvetica"/>
              </a:rPr>
              <a:t>Total de ingresos</a:t>
            </a:r>
          </a:p>
        </p:txBody>
      </p:sp>
      <p:sp>
        <p:nvSpPr>
          <p:cNvPr id="22" name="CuadroTexto 21"/>
          <p:cNvSpPr txBox="1"/>
          <p:nvPr/>
        </p:nvSpPr>
        <p:spPr>
          <a:xfrm>
            <a:off x="2239585" y="2642508"/>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$660.000</a:t>
            </a:r>
          </a:p>
        </p:txBody>
      </p:sp>
      <p:sp>
        <p:nvSpPr>
          <p:cNvPr id="23" name="CuadroTexto 22"/>
          <p:cNvSpPr txBox="1"/>
          <p:nvPr/>
        </p:nvSpPr>
        <p:spPr>
          <a:xfrm>
            <a:off x="4972027" y="288003"/>
            <a:ext cx="1108221" cy="276999"/>
          </a:xfrm>
          <a:prstGeom prst="rect">
            <a:avLst/>
          </a:prstGeom>
          <a:noFill/>
        </p:spPr>
        <p:txBody>
          <a:bodyPr wrap="none" rtlCol="0">
            <a:spAutoFit/>
          </a:bodyPr>
          <a:lstStyle/>
          <a:p>
            <a:r>
              <a:rPr lang="es-ES" sz="1200" b="1" dirty="0">
                <a:solidFill>
                  <a:schemeClr val="bg1"/>
                </a:solidFill>
                <a:latin typeface="Helvetica"/>
                <a:cs typeface="Helvetica"/>
              </a:rPr>
              <a:t>Gastos Fijos</a:t>
            </a:r>
          </a:p>
        </p:txBody>
      </p:sp>
      <p:sp>
        <p:nvSpPr>
          <p:cNvPr id="24" name="CuadroTexto 23"/>
          <p:cNvSpPr txBox="1"/>
          <p:nvPr/>
        </p:nvSpPr>
        <p:spPr>
          <a:xfrm>
            <a:off x="6354478" y="288003"/>
            <a:ext cx="586620" cy="276999"/>
          </a:xfrm>
          <a:prstGeom prst="rect">
            <a:avLst/>
          </a:prstGeom>
          <a:noFill/>
        </p:spPr>
        <p:txBody>
          <a:bodyPr wrap="none" rtlCol="0">
            <a:spAutoFit/>
          </a:bodyPr>
          <a:lstStyle/>
          <a:p>
            <a:r>
              <a:rPr lang="es-ES" sz="1200" dirty="0">
                <a:solidFill>
                  <a:schemeClr val="bg1"/>
                </a:solidFill>
                <a:latin typeface="Helvetica Light"/>
                <a:cs typeface="Helvetica Light"/>
              </a:rPr>
              <a:t>Enero</a:t>
            </a:r>
          </a:p>
        </p:txBody>
      </p:sp>
      <p:sp>
        <p:nvSpPr>
          <p:cNvPr id="25" name="CuadroTexto 24"/>
          <p:cNvSpPr txBox="1"/>
          <p:nvPr/>
        </p:nvSpPr>
        <p:spPr>
          <a:xfrm>
            <a:off x="6878241" y="288003"/>
            <a:ext cx="723425" cy="276999"/>
          </a:xfrm>
          <a:prstGeom prst="rect">
            <a:avLst/>
          </a:prstGeom>
          <a:noFill/>
        </p:spPr>
        <p:txBody>
          <a:bodyPr wrap="none" rtlCol="0">
            <a:spAutoFit/>
          </a:bodyPr>
          <a:lstStyle/>
          <a:p>
            <a:r>
              <a:rPr lang="es-ES" sz="1200" dirty="0">
                <a:solidFill>
                  <a:schemeClr val="bg1"/>
                </a:solidFill>
                <a:latin typeface="Helvetica Light"/>
                <a:cs typeface="Helvetica Light"/>
              </a:rPr>
              <a:t>Febrero</a:t>
            </a:r>
          </a:p>
        </p:txBody>
      </p:sp>
      <p:sp>
        <p:nvSpPr>
          <p:cNvPr id="26" name="CuadroTexto 25"/>
          <p:cNvSpPr txBox="1"/>
          <p:nvPr/>
        </p:nvSpPr>
        <p:spPr>
          <a:xfrm>
            <a:off x="7513273" y="288003"/>
            <a:ext cx="612165" cy="276999"/>
          </a:xfrm>
          <a:prstGeom prst="rect">
            <a:avLst/>
          </a:prstGeom>
          <a:noFill/>
        </p:spPr>
        <p:txBody>
          <a:bodyPr wrap="none" rtlCol="0">
            <a:spAutoFit/>
          </a:bodyPr>
          <a:lstStyle/>
          <a:p>
            <a:r>
              <a:rPr lang="es-ES" sz="1200" dirty="0">
                <a:solidFill>
                  <a:schemeClr val="bg1"/>
                </a:solidFill>
                <a:latin typeface="Helvetica Light"/>
                <a:cs typeface="Helvetica Light"/>
              </a:rPr>
              <a:t>Marzo</a:t>
            </a:r>
          </a:p>
        </p:txBody>
      </p:sp>
      <p:sp>
        <p:nvSpPr>
          <p:cNvPr id="27" name="CuadroTexto 26"/>
          <p:cNvSpPr txBox="1"/>
          <p:nvPr/>
        </p:nvSpPr>
        <p:spPr>
          <a:xfrm>
            <a:off x="4988410" y="597249"/>
            <a:ext cx="700916" cy="253916"/>
          </a:xfrm>
          <a:prstGeom prst="rect">
            <a:avLst/>
          </a:prstGeom>
          <a:noFill/>
        </p:spPr>
        <p:txBody>
          <a:bodyPr wrap="none" rtlCol="0">
            <a:spAutoFit/>
          </a:bodyPr>
          <a:lstStyle/>
          <a:p>
            <a:r>
              <a:rPr lang="es-ES" sz="1050" dirty="0">
                <a:solidFill>
                  <a:srgbClr val="0B2D39"/>
                </a:solidFill>
                <a:latin typeface="Helvetica Light"/>
                <a:cs typeface="Helvetica Light"/>
              </a:rPr>
              <a:t>Arriendo</a:t>
            </a:r>
          </a:p>
        </p:txBody>
      </p:sp>
      <p:sp>
        <p:nvSpPr>
          <p:cNvPr id="28" name="CuadroTexto 27"/>
          <p:cNvSpPr txBox="1"/>
          <p:nvPr/>
        </p:nvSpPr>
        <p:spPr>
          <a:xfrm>
            <a:off x="6315382" y="597249"/>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$200.000</a:t>
            </a:r>
          </a:p>
        </p:txBody>
      </p:sp>
      <p:sp>
        <p:nvSpPr>
          <p:cNvPr id="29" name="CuadroTexto 28"/>
          <p:cNvSpPr txBox="1"/>
          <p:nvPr/>
        </p:nvSpPr>
        <p:spPr>
          <a:xfrm>
            <a:off x="4988410" y="941197"/>
            <a:ext cx="736099" cy="253916"/>
          </a:xfrm>
          <a:prstGeom prst="rect">
            <a:avLst/>
          </a:prstGeom>
          <a:noFill/>
        </p:spPr>
        <p:txBody>
          <a:bodyPr wrap="none" rtlCol="0">
            <a:spAutoFit/>
          </a:bodyPr>
          <a:lstStyle/>
          <a:p>
            <a:r>
              <a:rPr lang="es-ES" sz="1050" dirty="0">
                <a:solidFill>
                  <a:srgbClr val="0B2D39"/>
                </a:solidFill>
                <a:latin typeface="Helvetica Light"/>
                <a:cs typeface="Helvetica Light"/>
              </a:rPr>
              <a:t>Servicios</a:t>
            </a:r>
          </a:p>
        </p:txBody>
      </p:sp>
      <p:sp>
        <p:nvSpPr>
          <p:cNvPr id="30" name="CuadroTexto 29"/>
          <p:cNvSpPr txBox="1"/>
          <p:nvPr/>
        </p:nvSpPr>
        <p:spPr>
          <a:xfrm>
            <a:off x="6315382" y="941197"/>
            <a:ext cx="671979" cy="253916"/>
          </a:xfrm>
          <a:prstGeom prst="rect">
            <a:avLst/>
          </a:prstGeom>
          <a:noFill/>
        </p:spPr>
        <p:txBody>
          <a:bodyPr wrap="none" rtlCol="0">
            <a:spAutoFit/>
          </a:bodyPr>
          <a:lstStyle/>
          <a:p>
            <a:r>
              <a:rPr lang="es-ES" sz="1050" dirty="0">
                <a:solidFill>
                  <a:srgbClr val="0B2D39"/>
                </a:solidFill>
                <a:latin typeface="Helvetica Light"/>
                <a:cs typeface="Helvetica Light"/>
              </a:rPr>
              <a:t>$59.500</a:t>
            </a:r>
          </a:p>
        </p:txBody>
      </p:sp>
      <p:sp>
        <p:nvSpPr>
          <p:cNvPr id="31" name="CuadroTexto 30"/>
          <p:cNvSpPr txBox="1"/>
          <p:nvPr/>
        </p:nvSpPr>
        <p:spPr>
          <a:xfrm>
            <a:off x="4988410" y="1299408"/>
            <a:ext cx="671979" cy="253916"/>
          </a:xfrm>
          <a:prstGeom prst="rect">
            <a:avLst/>
          </a:prstGeom>
          <a:noFill/>
        </p:spPr>
        <p:txBody>
          <a:bodyPr wrap="none" rtlCol="0">
            <a:spAutoFit/>
          </a:bodyPr>
          <a:lstStyle/>
          <a:p>
            <a:r>
              <a:rPr lang="es-ES" sz="1050" dirty="0">
                <a:solidFill>
                  <a:srgbClr val="0B2D39"/>
                </a:solidFill>
                <a:latin typeface="Helvetica Light"/>
                <a:cs typeface="Helvetica Light"/>
              </a:rPr>
              <a:t>Comida</a:t>
            </a:r>
          </a:p>
        </p:txBody>
      </p:sp>
      <p:sp>
        <p:nvSpPr>
          <p:cNvPr id="32" name="CuadroTexto 31"/>
          <p:cNvSpPr txBox="1"/>
          <p:nvPr/>
        </p:nvSpPr>
        <p:spPr>
          <a:xfrm>
            <a:off x="6315382" y="1299408"/>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$100.000</a:t>
            </a:r>
          </a:p>
        </p:txBody>
      </p:sp>
      <p:sp>
        <p:nvSpPr>
          <p:cNvPr id="33" name="CuadroTexto 32"/>
          <p:cNvSpPr txBox="1"/>
          <p:nvPr/>
        </p:nvSpPr>
        <p:spPr>
          <a:xfrm>
            <a:off x="4988410" y="1643356"/>
            <a:ext cx="838691" cy="253916"/>
          </a:xfrm>
          <a:prstGeom prst="rect">
            <a:avLst/>
          </a:prstGeom>
          <a:noFill/>
        </p:spPr>
        <p:txBody>
          <a:bodyPr wrap="none" rtlCol="0">
            <a:spAutoFit/>
          </a:bodyPr>
          <a:lstStyle/>
          <a:p>
            <a:r>
              <a:rPr lang="es-ES" sz="1050" dirty="0">
                <a:solidFill>
                  <a:srgbClr val="0B2D39"/>
                </a:solidFill>
                <a:latin typeface="Helvetica Light"/>
                <a:cs typeface="Helvetica Light"/>
              </a:rPr>
              <a:t>Transporte</a:t>
            </a:r>
          </a:p>
        </p:txBody>
      </p:sp>
      <p:sp>
        <p:nvSpPr>
          <p:cNvPr id="34" name="CuadroTexto 33"/>
          <p:cNvSpPr txBox="1"/>
          <p:nvPr/>
        </p:nvSpPr>
        <p:spPr>
          <a:xfrm>
            <a:off x="6315382" y="1643356"/>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$100.000</a:t>
            </a:r>
          </a:p>
        </p:txBody>
      </p:sp>
      <p:sp>
        <p:nvSpPr>
          <p:cNvPr id="35" name="CuadroTexto 34"/>
          <p:cNvSpPr txBox="1"/>
          <p:nvPr/>
        </p:nvSpPr>
        <p:spPr>
          <a:xfrm>
            <a:off x="4988410" y="2339170"/>
            <a:ext cx="1020015" cy="415498"/>
          </a:xfrm>
          <a:prstGeom prst="rect">
            <a:avLst/>
          </a:prstGeom>
          <a:noFill/>
        </p:spPr>
        <p:txBody>
          <a:bodyPr wrap="none" rtlCol="0">
            <a:spAutoFit/>
          </a:bodyPr>
          <a:lstStyle/>
          <a:p>
            <a:r>
              <a:rPr lang="es-ES" sz="1050" b="1" dirty="0">
                <a:solidFill>
                  <a:srgbClr val="0B2D39"/>
                </a:solidFill>
                <a:latin typeface="Helvetica"/>
                <a:cs typeface="Helvetica"/>
              </a:rPr>
              <a:t>Total de </a:t>
            </a:r>
          </a:p>
          <a:p>
            <a:r>
              <a:rPr lang="es-ES" sz="1050" b="1" dirty="0">
                <a:solidFill>
                  <a:srgbClr val="0B2D39"/>
                </a:solidFill>
                <a:latin typeface="Helvetica"/>
                <a:cs typeface="Helvetica"/>
              </a:rPr>
              <a:t>Gastos Fijos</a:t>
            </a:r>
          </a:p>
        </p:txBody>
      </p:sp>
      <p:sp>
        <p:nvSpPr>
          <p:cNvPr id="36" name="CuadroTexto 35"/>
          <p:cNvSpPr txBox="1"/>
          <p:nvPr/>
        </p:nvSpPr>
        <p:spPr>
          <a:xfrm>
            <a:off x="6315382" y="2418541"/>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$459.500</a:t>
            </a:r>
          </a:p>
        </p:txBody>
      </p:sp>
      <p:sp>
        <p:nvSpPr>
          <p:cNvPr id="37" name="CuadroTexto 36"/>
          <p:cNvSpPr txBox="1"/>
          <p:nvPr/>
        </p:nvSpPr>
        <p:spPr>
          <a:xfrm>
            <a:off x="4998487" y="2767112"/>
            <a:ext cx="1423338" cy="276999"/>
          </a:xfrm>
          <a:prstGeom prst="rect">
            <a:avLst/>
          </a:prstGeom>
          <a:noFill/>
        </p:spPr>
        <p:txBody>
          <a:bodyPr wrap="none" rtlCol="0">
            <a:spAutoFit/>
          </a:bodyPr>
          <a:lstStyle/>
          <a:p>
            <a:r>
              <a:rPr lang="es-ES" sz="1200" b="1" dirty="0">
                <a:solidFill>
                  <a:schemeClr val="bg1"/>
                </a:solidFill>
                <a:latin typeface="Helvetica"/>
                <a:cs typeface="Helvetica"/>
              </a:rPr>
              <a:t>Gastos Variables</a:t>
            </a:r>
          </a:p>
        </p:txBody>
      </p:sp>
      <p:sp>
        <p:nvSpPr>
          <p:cNvPr id="38" name="CuadroTexto 37"/>
          <p:cNvSpPr txBox="1"/>
          <p:nvPr/>
        </p:nvSpPr>
        <p:spPr>
          <a:xfrm>
            <a:off x="6354478" y="2767112"/>
            <a:ext cx="586620" cy="276999"/>
          </a:xfrm>
          <a:prstGeom prst="rect">
            <a:avLst/>
          </a:prstGeom>
          <a:noFill/>
        </p:spPr>
        <p:txBody>
          <a:bodyPr wrap="none" rtlCol="0">
            <a:spAutoFit/>
          </a:bodyPr>
          <a:lstStyle/>
          <a:p>
            <a:r>
              <a:rPr lang="es-ES" sz="1200" dirty="0">
                <a:solidFill>
                  <a:schemeClr val="bg1"/>
                </a:solidFill>
                <a:latin typeface="Helvetica Light"/>
                <a:cs typeface="Helvetica Light"/>
              </a:rPr>
              <a:t>Enero</a:t>
            </a:r>
          </a:p>
        </p:txBody>
      </p:sp>
      <p:sp>
        <p:nvSpPr>
          <p:cNvPr id="39" name="CuadroTexto 38"/>
          <p:cNvSpPr txBox="1"/>
          <p:nvPr/>
        </p:nvSpPr>
        <p:spPr>
          <a:xfrm>
            <a:off x="6878241" y="2767112"/>
            <a:ext cx="723425" cy="276999"/>
          </a:xfrm>
          <a:prstGeom prst="rect">
            <a:avLst/>
          </a:prstGeom>
          <a:noFill/>
        </p:spPr>
        <p:txBody>
          <a:bodyPr wrap="none" rtlCol="0">
            <a:spAutoFit/>
          </a:bodyPr>
          <a:lstStyle/>
          <a:p>
            <a:r>
              <a:rPr lang="es-ES" sz="1200" dirty="0">
                <a:solidFill>
                  <a:schemeClr val="bg1"/>
                </a:solidFill>
                <a:latin typeface="Helvetica Light"/>
                <a:cs typeface="Helvetica Light"/>
              </a:rPr>
              <a:t>Febrero</a:t>
            </a:r>
          </a:p>
        </p:txBody>
      </p:sp>
      <p:sp>
        <p:nvSpPr>
          <p:cNvPr id="40" name="CuadroTexto 39"/>
          <p:cNvSpPr txBox="1"/>
          <p:nvPr/>
        </p:nvSpPr>
        <p:spPr>
          <a:xfrm>
            <a:off x="7513273" y="2767112"/>
            <a:ext cx="612165" cy="276999"/>
          </a:xfrm>
          <a:prstGeom prst="rect">
            <a:avLst/>
          </a:prstGeom>
          <a:noFill/>
        </p:spPr>
        <p:txBody>
          <a:bodyPr wrap="none" rtlCol="0">
            <a:spAutoFit/>
          </a:bodyPr>
          <a:lstStyle/>
          <a:p>
            <a:r>
              <a:rPr lang="es-ES" sz="1200" dirty="0">
                <a:solidFill>
                  <a:schemeClr val="bg1"/>
                </a:solidFill>
                <a:latin typeface="Helvetica Light"/>
                <a:cs typeface="Helvetica Light"/>
              </a:rPr>
              <a:t>Marzo</a:t>
            </a:r>
          </a:p>
        </p:txBody>
      </p:sp>
      <p:sp>
        <p:nvSpPr>
          <p:cNvPr id="42" name="CuadroTexto 41"/>
          <p:cNvSpPr txBox="1"/>
          <p:nvPr/>
        </p:nvSpPr>
        <p:spPr>
          <a:xfrm>
            <a:off x="4988410" y="3085753"/>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Diversión</a:t>
            </a:r>
          </a:p>
        </p:txBody>
      </p:sp>
      <p:sp>
        <p:nvSpPr>
          <p:cNvPr id="43" name="CuadroTexto 42"/>
          <p:cNvSpPr txBox="1"/>
          <p:nvPr/>
        </p:nvSpPr>
        <p:spPr>
          <a:xfrm>
            <a:off x="6315382" y="3085753"/>
            <a:ext cx="671979" cy="253916"/>
          </a:xfrm>
          <a:prstGeom prst="rect">
            <a:avLst/>
          </a:prstGeom>
          <a:noFill/>
        </p:spPr>
        <p:txBody>
          <a:bodyPr wrap="none" rtlCol="0">
            <a:spAutoFit/>
          </a:bodyPr>
          <a:lstStyle/>
          <a:p>
            <a:r>
              <a:rPr lang="es-ES" sz="1050" dirty="0">
                <a:solidFill>
                  <a:srgbClr val="0B2D39"/>
                </a:solidFill>
                <a:latin typeface="Helvetica Light"/>
                <a:cs typeface="Helvetica Light"/>
              </a:rPr>
              <a:t>$50.000</a:t>
            </a:r>
          </a:p>
        </p:txBody>
      </p:sp>
      <p:sp>
        <p:nvSpPr>
          <p:cNvPr id="44" name="CuadroTexto 43"/>
          <p:cNvSpPr txBox="1"/>
          <p:nvPr/>
        </p:nvSpPr>
        <p:spPr>
          <a:xfrm>
            <a:off x="4988410" y="3429701"/>
            <a:ext cx="518091" cy="253916"/>
          </a:xfrm>
          <a:prstGeom prst="rect">
            <a:avLst/>
          </a:prstGeom>
          <a:noFill/>
        </p:spPr>
        <p:txBody>
          <a:bodyPr wrap="none" rtlCol="0">
            <a:spAutoFit/>
          </a:bodyPr>
          <a:lstStyle/>
          <a:p>
            <a:r>
              <a:rPr lang="es-ES" sz="1050" dirty="0">
                <a:solidFill>
                  <a:srgbClr val="0B2D39"/>
                </a:solidFill>
                <a:latin typeface="Helvetica Light"/>
                <a:cs typeface="Helvetica Light"/>
              </a:rPr>
              <a:t>Otros</a:t>
            </a:r>
          </a:p>
        </p:txBody>
      </p:sp>
      <p:sp>
        <p:nvSpPr>
          <p:cNvPr id="45" name="CuadroTexto 44"/>
          <p:cNvSpPr txBox="1"/>
          <p:nvPr/>
        </p:nvSpPr>
        <p:spPr>
          <a:xfrm>
            <a:off x="6315382" y="3429701"/>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$100.000</a:t>
            </a:r>
          </a:p>
        </p:txBody>
      </p:sp>
      <p:sp>
        <p:nvSpPr>
          <p:cNvPr id="46" name="CuadroTexto 45"/>
          <p:cNvSpPr txBox="1"/>
          <p:nvPr/>
        </p:nvSpPr>
        <p:spPr>
          <a:xfrm>
            <a:off x="4996493" y="4402853"/>
            <a:ext cx="1184827" cy="415498"/>
          </a:xfrm>
          <a:prstGeom prst="rect">
            <a:avLst/>
          </a:prstGeom>
          <a:noFill/>
        </p:spPr>
        <p:txBody>
          <a:bodyPr wrap="none" rtlCol="0">
            <a:spAutoFit/>
          </a:bodyPr>
          <a:lstStyle/>
          <a:p>
            <a:r>
              <a:rPr lang="es-ES" sz="1050" b="1" dirty="0">
                <a:solidFill>
                  <a:srgbClr val="0B2D39"/>
                </a:solidFill>
                <a:latin typeface="Helvetica"/>
                <a:cs typeface="Helvetica"/>
              </a:rPr>
              <a:t>Total de Gastos </a:t>
            </a:r>
          </a:p>
          <a:p>
            <a:r>
              <a:rPr lang="es-ES" sz="1050" b="1" dirty="0">
                <a:solidFill>
                  <a:srgbClr val="0B2D39"/>
                </a:solidFill>
                <a:latin typeface="Helvetica"/>
                <a:cs typeface="Helvetica"/>
              </a:rPr>
              <a:t>Variables</a:t>
            </a:r>
          </a:p>
        </p:txBody>
      </p:sp>
      <p:sp>
        <p:nvSpPr>
          <p:cNvPr id="47" name="CuadroTexto 46"/>
          <p:cNvSpPr txBox="1"/>
          <p:nvPr/>
        </p:nvSpPr>
        <p:spPr>
          <a:xfrm>
            <a:off x="4996493" y="4764804"/>
            <a:ext cx="1333484" cy="415498"/>
          </a:xfrm>
          <a:prstGeom prst="rect">
            <a:avLst/>
          </a:prstGeom>
          <a:noFill/>
        </p:spPr>
        <p:txBody>
          <a:bodyPr wrap="none" rtlCol="0">
            <a:spAutoFit/>
          </a:bodyPr>
          <a:lstStyle/>
          <a:p>
            <a:r>
              <a:rPr lang="es-ES" sz="1050" b="1" dirty="0">
                <a:solidFill>
                  <a:srgbClr val="0B2D39"/>
                </a:solidFill>
                <a:latin typeface="Helvetica"/>
                <a:cs typeface="Helvetica"/>
              </a:rPr>
              <a:t>Total de Gastos</a:t>
            </a:r>
          </a:p>
          <a:p>
            <a:r>
              <a:rPr lang="es-ES" sz="1050" b="1" dirty="0">
                <a:solidFill>
                  <a:srgbClr val="0B2D39"/>
                </a:solidFill>
                <a:latin typeface="Helvetica"/>
                <a:cs typeface="Helvetica"/>
              </a:rPr>
              <a:t>(Fijos + Variables)</a:t>
            </a:r>
          </a:p>
        </p:txBody>
      </p:sp>
      <p:sp>
        <p:nvSpPr>
          <p:cNvPr id="48" name="CuadroTexto 47"/>
          <p:cNvSpPr txBox="1"/>
          <p:nvPr/>
        </p:nvSpPr>
        <p:spPr>
          <a:xfrm>
            <a:off x="6315382" y="4528526"/>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$150.000</a:t>
            </a:r>
          </a:p>
        </p:txBody>
      </p:sp>
      <p:sp>
        <p:nvSpPr>
          <p:cNvPr id="49" name="CuadroTexto 48"/>
          <p:cNvSpPr txBox="1"/>
          <p:nvPr/>
        </p:nvSpPr>
        <p:spPr>
          <a:xfrm>
            <a:off x="6315382" y="4872474"/>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$609.500</a:t>
            </a:r>
          </a:p>
        </p:txBody>
      </p:sp>
      <p:sp>
        <p:nvSpPr>
          <p:cNvPr id="51" name="CuadroTexto 50"/>
          <p:cNvSpPr txBox="1"/>
          <p:nvPr/>
        </p:nvSpPr>
        <p:spPr>
          <a:xfrm>
            <a:off x="5002071" y="5178940"/>
            <a:ext cx="1437826" cy="577081"/>
          </a:xfrm>
          <a:prstGeom prst="rect">
            <a:avLst/>
          </a:prstGeom>
          <a:noFill/>
        </p:spPr>
        <p:txBody>
          <a:bodyPr wrap="none" rtlCol="0">
            <a:spAutoFit/>
          </a:bodyPr>
          <a:lstStyle/>
          <a:p>
            <a:r>
              <a:rPr lang="es-ES" sz="1050" b="1" dirty="0">
                <a:solidFill>
                  <a:srgbClr val="0B2D39"/>
                </a:solidFill>
                <a:latin typeface="Helvetica"/>
                <a:cs typeface="Helvetica"/>
              </a:rPr>
              <a:t>= Dinero disponible</a:t>
            </a:r>
          </a:p>
          <a:p>
            <a:r>
              <a:rPr lang="es-ES" sz="1050" b="1" dirty="0">
                <a:solidFill>
                  <a:srgbClr val="0B2D39"/>
                </a:solidFill>
                <a:latin typeface="Helvetica"/>
                <a:cs typeface="Helvetica"/>
              </a:rPr>
              <a:t>(total de ingresos </a:t>
            </a:r>
          </a:p>
          <a:p>
            <a:r>
              <a:rPr lang="es-ES" sz="1050" b="1" dirty="0">
                <a:solidFill>
                  <a:srgbClr val="0B2D39"/>
                </a:solidFill>
                <a:latin typeface="Helvetica"/>
                <a:cs typeface="Helvetica"/>
              </a:rPr>
              <a:t>Total de gastos)</a:t>
            </a:r>
          </a:p>
        </p:txBody>
      </p:sp>
      <p:sp>
        <p:nvSpPr>
          <p:cNvPr id="52" name="CuadroTexto 51"/>
          <p:cNvSpPr txBox="1"/>
          <p:nvPr/>
        </p:nvSpPr>
        <p:spPr>
          <a:xfrm>
            <a:off x="6320960" y="5383984"/>
            <a:ext cx="671979" cy="253916"/>
          </a:xfrm>
          <a:prstGeom prst="rect">
            <a:avLst/>
          </a:prstGeom>
          <a:noFill/>
        </p:spPr>
        <p:txBody>
          <a:bodyPr wrap="none" rtlCol="0">
            <a:spAutoFit/>
          </a:bodyPr>
          <a:lstStyle/>
          <a:p>
            <a:r>
              <a:rPr lang="es-ES" sz="1050" dirty="0">
                <a:solidFill>
                  <a:srgbClr val="0B2D39"/>
                </a:solidFill>
                <a:latin typeface="Helvetica Light"/>
                <a:cs typeface="Helvetica Light"/>
              </a:rPr>
              <a:t>$50.500</a:t>
            </a:r>
          </a:p>
        </p:txBody>
      </p:sp>
      <p:sp>
        <p:nvSpPr>
          <p:cNvPr id="50" name="CuadroTexto 49"/>
          <p:cNvSpPr txBox="1"/>
          <p:nvPr/>
        </p:nvSpPr>
        <p:spPr>
          <a:xfrm>
            <a:off x="592409" y="3277966"/>
            <a:ext cx="4043273" cy="2285241"/>
          </a:xfrm>
          <a:prstGeom prst="rect">
            <a:avLst/>
          </a:prstGeom>
          <a:noFill/>
        </p:spPr>
        <p:txBody>
          <a:bodyPr wrap="square" rtlCol="0">
            <a:spAutoFit/>
          </a:bodyPr>
          <a:lstStyle/>
          <a:p>
            <a:pPr lvl="0"/>
            <a:r>
              <a:rPr lang="es-ES" sz="2000" dirty="0">
                <a:solidFill>
                  <a:srgbClr val="EAB94E"/>
                </a:solidFill>
                <a:latin typeface="Helvetica" charset="-52"/>
                <a:ea typeface="Helvetica" charset="-52"/>
                <a:cs typeface="Helvetica" charset="-52"/>
              </a:rPr>
              <a:t>Preguntas: </a:t>
            </a:r>
          </a:p>
          <a:p>
            <a:pPr lvl="0"/>
            <a:endParaRPr lang="es-ES" sz="1400" dirty="0">
              <a:latin typeface="Helvetica" charset="-52"/>
              <a:ea typeface="Helvetica" charset="-52"/>
              <a:cs typeface="Helvetica" charset="-52"/>
            </a:endParaRPr>
          </a:p>
          <a:p>
            <a:pPr marL="342900" lvl="0" indent="-342900">
              <a:buFont typeface="+mj-lt"/>
              <a:buAutoNum type="arabicPeriod"/>
            </a:pPr>
            <a:r>
              <a:rPr lang="es-ES" sz="1400" dirty="0">
                <a:solidFill>
                  <a:srgbClr val="0B2D39"/>
                </a:solidFill>
                <a:latin typeface="Helvetica" charset="-52"/>
                <a:ea typeface="Helvetica" charset="-52"/>
                <a:cs typeface="Helvetica" charset="-52"/>
              </a:rPr>
              <a:t>¿Consideran que está completa la información de la columna de gastos fijos? ¿Qué otras cosas añadirían?</a:t>
            </a:r>
          </a:p>
          <a:p>
            <a:pPr marL="342900" lvl="0" indent="-342900">
              <a:buFont typeface="+mj-lt"/>
              <a:buAutoNum type="arabicPeriod"/>
            </a:pPr>
            <a:endParaRPr lang="es-ES" sz="1400" dirty="0">
              <a:solidFill>
                <a:srgbClr val="0B2D39"/>
              </a:solidFill>
              <a:latin typeface="Helvetica" charset="-52"/>
              <a:ea typeface="Helvetica" charset="-52"/>
              <a:cs typeface="Helvetica" charset="-52"/>
            </a:endParaRPr>
          </a:p>
          <a:p>
            <a:pPr marL="342900" lvl="0" indent="-342900">
              <a:buFont typeface="+mj-lt"/>
              <a:buAutoNum type="arabicPeriod"/>
            </a:pPr>
            <a:r>
              <a:rPr lang="es-ES" sz="1400" dirty="0">
                <a:solidFill>
                  <a:srgbClr val="0B2D39"/>
                </a:solidFill>
                <a:latin typeface="Helvetica" charset="-52"/>
                <a:ea typeface="Helvetica" charset="-52"/>
                <a:cs typeface="Helvetica" charset="-52"/>
              </a:rPr>
              <a:t>¿Qué dificultades se pueden presentar cuando los gastos quedan así de generales?</a:t>
            </a:r>
          </a:p>
          <a:p>
            <a:endParaRPr lang="es-ES" sz="1050" dirty="0">
              <a:latin typeface="Helvetica" charset="-52"/>
              <a:ea typeface="Helvetica" charset="-52"/>
              <a:cs typeface="Helvetica" charset="-52"/>
            </a:endParaRPr>
          </a:p>
        </p:txBody>
      </p:sp>
      <p:sp>
        <p:nvSpPr>
          <p:cNvPr id="4" name="Marcador de número de diapositiva 3"/>
          <p:cNvSpPr>
            <a:spLocks noGrp="1"/>
          </p:cNvSpPr>
          <p:nvPr>
            <p:ph type="sldNum" sz="quarter" idx="12"/>
          </p:nvPr>
        </p:nvSpPr>
        <p:spPr/>
        <p:txBody>
          <a:bodyPr/>
          <a:lstStyle/>
          <a:p>
            <a:fld id="{9272C22C-0B60-D945-AA74-1F0C44F842C5}" type="slidenum">
              <a:rPr lang="es-ES" smtClean="0"/>
              <a:t>19</a:t>
            </a:fld>
            <a:endParaRPr lang="es-ES"/>
          </a:p>
        </p:txBody>
      </p:sp>
    </p:spTree>
    <p:extLst>
      <p:ext uri="{BB962C8B-B14F-4D97-AF65-F5344CB8AC3E}">
        <p14:creationId xmlns:p14="http://schemas.microsoft.com/office/powerpoint/2010/main" val="3947376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3620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525382" y="286517"/>
            <a:ext cx="4283148" cy="1508105"/>
          </a:xfrm>
          <a:prstGeom prst="rect">
            <a:avLst/>
          </a:prstGeom>
          <a:noFill/>
        </p:spPr>
        <p:txBody>
          <a:bodyPr wrap="square" rtlCol="0">
            <a:spAutoFit/>
          </a:bodyPr>
          <a:lstStyle/>
          <a:p>
            <a:r>
              <a:rPr lang="es-ES" sz="2400" dirty="0">
                <a:solidFill>
                  <a:schemeClr val="bg1"/>
                </a:solidFill>
                <a:latin typeface="Helvetica"/>
                <a:cs typeface="Helvetica"/>
              </a:rPr>
              <a:t>Actividad 3: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Gastos Hormiga</a:t>
            </a:r>
          </a:p>
        </p:txBody>
      </p:sp>
    </p:spTree>
    <p:extLst>
      <p:ext uri="{BB962C8B-B14F-4D97-AF65-F5344CB8AC3E}">
        <p14:creationId xmlns:p14="http://schemas.microsoft.com/office/powerpoint/2010/main" val="1352120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4489023" y="1140744"/>
            <a:ext cx="4188940" cy="1246495"/>
          </a:xfrm>
          <a:prstGeom prst="rect">
            <a:avLst/>
          </a:prstGeom>
          <a:noFill/>
        </p:spPr>
        <p:txBody>
          <a:bodyPr wrap="square" rtlCol="0">
            <a:spAutoFit/>
          </a:bodyPr>
          <a:lstStyle/>
          <a:p>
            <a:r>
              <a:rPr lang="es-ES" sz="1500" dirty="0">
                <a:solidFill>
                  <a:srgbClr val="222BCF"/>
                </a:solidFill>
                <a:latin typeface="Helvetica"/>
                <a:ea typeface="Calibri" panose="020F0502020204030204" pitchFamily="34" charset="0"/>
                <a:cs typeface="Helvetica"/>
              </a:rPr>
              <a:t>Son aquellos pequeños gastos de los que casi no nos damos cuenta, pero que si los sumamos son una cantidad enorme. Algunos ejemplos son: dulces, gaseosas, tintos, chicles y empanadas, entre otros. </a:t>
            </a:r>
            <a:endParaRPr lang="es-CO" sz="1500" dirty="0">
              <a:solidFill>
                <a:srgbClr val="222BCF"/>
              </a:solidFill>
              <a:latin typeface="Helvetica"/>
              <a:ea typeface="Calibri" panose="020F0502020204030204" pitchFamily="34" charset="0"/>
              <a:cs typeface="Helvetica"/>
            </a:endParaRPr>
          </a:p>
        </p:txBody>
      </p:sp>
      <p:sp>
        <p:nvSpPr>
          <p:cNvPr id="5" name="Rectángulo 4"/>
          <p:cNvSpPr/>
          <p:nvPr/>
        </p:nvSpPr>
        <p:spPr>
          <a:xfrm>
            <a:off x="4446692" y="2464602"/>
            <a:ext cx="4155562" cy="830997"/>
          </a:xfrm>
          <a:prstGeom prst="rect">
            <a:avLst/>
          </a:prstGeom>
        </p:spPr>
        <p:txBody>
          <a:bodyPr wrap="square">
            <a:spAutoFit/>
          </a:bodyPr>
          <a:lstStyle/>
          <a:p>
            <a:r>
              <a:rPr lang="es-ES" sz="2400" b="1" dirty="0">
                <a:solidFill>
                  <a:srgbClr val="F23F59"/>
                </a:solidFill>
                <a:latin typeface="Helvetica"/>
                <a:cs typeface="Helvetica"/>
              </a:rPr>
              <a:t>¿En una semana cuántos de estos gastos tienen?</a:t>
            </a:r>
          </a:p>
        </p:txBody>
      </p:sp>
      <p:sp>
        <p:nvSpPr>
          <p:cNvPr id="7" name="CuadroTexto 6"/>
          <p:cNvSpPr txBox="1"/>
          <p:nvPr/>
        </p:nvSpPr>
        <p:spPr>
          <a:xfrm>
            <a:off x="5562919" y="3712124"/>
            <a:ext cx="706368" cy="276999"/>
          </a:xfrm>
          <a:prstGeom prst="rect">
            <a:avLst/>
          </a:prstGeom>
          <a:noFill/>
        </p:spPr>
        <p:txBody>
          <a:bodyPr wrap="none" rtlCol="0">
            <a:spAutoFit/>
          </a:bodyPr>
          <a:lstStyle/>
          <a:p>
            <a:r>
              <a:rPr lang="es-ES" sz="1200" b="1" dirty="0">
                <a:solidFill>
                  <a:prstClr val="white"/>
                </a:solidFill>
                <a:latin typeface="Helvetica"/>
                <a:cs typeface="Helvetica"/>
              </a:rPr>
              <a:t>Gastos</a:t>
            </a:r>
          </a:p>
        </p:txBody>
      </p:sp>
      <p:sp>
        <p:nvSpPr>
          <p:cNvPr id="9" name="CuadroTexto 8"/>
          <p:cNvSpPr txBox="1"/>
          <p:nvPr/>
        </p:nvSpPr>
        <p:spPr>
          <a:xfrm>
            <a:off x="6412584" y="3712124"/>
            <a:ext cx="1022861" cy="276999"/>
          </a:xfrm>
          <a:prstGeom prst="rect">
            <a:avLst/>
          </a:prstGeom>
          <a:noFill/>
        </p:spPr>
        <p:txBody>
          <a:bodyPr wrap="none" rtlCol="0">
            <a:spAutoFit/>
          </a:bodyPr>
          <a:lstStyle/>
          <a:p>
            <a:r>
              <a:rPr lang="es-ES" sz="1200" b="1" dirty="0">
                <a:solidFill>
                  <a:prstClr val="white"/>
                </a:solidFill>
                <a:latin typeface="Helvetica"/>
                <a:cs typeface="Helvetica"/>
              </a:rPr>
              <a:t>Valor diario</a:t>
            </a:r>
          </a:p>
        </p:txBody>
      </p:sp>
      <p:sp>
        <p:nvSpPr>
          <p:cNvPr id="10" name="CuadroTexto 9"/>
          <p:cNvSpPr txBox="1"/>
          <p:nvPr/>
        </p:nvSpPr>
        <p:spPr>
          <a:xfrm>
            <a:off x="7460345" y="3712124"/>
            <a:ext cx="1108709" cy="276999"/>
          </a:xfrm>
          <a:prstGeom prst="rect">
            <a:avLst/>
          </a:prstGeom>
          <a:noFill/>
        </p:spPr>
        <p:txBody>
          <a:bodyPr wrap="none" rtlCol="0">
            <a:spAutoFit/>
          </a:bodyPr>
          <a:lstStyle/>
          <a:p>
            <a:r>
              <a:rPr lang="es-ES" sz="1200" b="1" dirty="0">
                <a:solidFill>
                  <a:prstClr val="white"/>
                </a:solidFill>
                <a:latin typeface="Helvetica"/>
                <a:cs typeface="Helvetica"/>
              </a:rPr>
              <a:t>Valor Mensual</a:t>
            </a:r>
          </a:p>
        </p:txBody>
      </p:sp>
      <p:sp>
        <p:nvSpPr>
          <p:cNvPr id="6" name="CuadroTexto 5"/>
          <p:cNvSpPr txBox="1"/>
          <p:nvPr/>
        </p:nvSpPr>
        <p:spPr>
          <a:xfrm>
            <a:off x="5479919" y="4128396"/>
            <a:ext cx="969544" cy="253916"/>
          </a:xfrm>
          <a:prstGeom prst="rect">
            <a:avLst/>
          </a:prstGeom>
          <a:noFill/>
        </p:spPr>
        <p:txBody>
          <a:bodyPr wrap="square" rtlCol="0">
            <a:spAutoFit/>
          </a:bodyPr>
          <a:lstStyle/>
          <a:p>
            <a:pPr fontAlgn="ctr"/>
            <a:r>
              <a:rPr lang="es-CO" sz="1050" dirty="0">
                <a:solidFill>
                  <a:srgbClr val="0B2D39"/>
                </a:solidFill>
                <a:latin typeface="Helvetica Light"/>
                <a:cs typeface="Helvetica Light"/>
              </a:rPr>
              <a:t> Gaseosas</a:t>
            </a:r>
          </a:p>
        </p:txBody>
      </p:sp>
      <p:sp>
        <p:nvSpPr>
          <p:cNvPr id="12" name="CuadroTexto 11"/>
          <p:cNvSpPr txBox="1"/>
          <p:nvPr/>
        </p:nvSpPr>
        <p:spPr>
          <a:xfrm>
            <a:off x="5513119" y="4634705"/>
            <a:ext cx="969544" cy="253916"/>
          </a:xfrm>
          <a:prstGeom prst="rect">
            <a:avLst/>
          </a:prstGeom>
          <a:noFill/>
        </p:spPr>
        <p:txBody>
          <a:bodyPr wrap="square" rtlCol="0">
            <a:spAutoFit/>
          </a:bodyPr>
          <a:lstStyle/>
          <a:p>
            <a:pPr fontAlgn="ctr"/>
            <a:r>
              <a:rPr lang="es-CO" sz="1050" dirty="0">
                <a:solidFill>
                  <a:srgbClr val="0B2D39"/>
                </a:solidFill>
                <a:latin typeface="Helvetica Light"/>
                <a:cs typeface="Helvetica Light"/>
              </a:rPr>
              <a:t>Empanadas</a:t>
            </a:r>
          </a:p>
        </p:txBody>
      </p:sp>
      <p:sp>
        <p:nvSpPr>
          <p:cNvPr id="13" name="CuadroTexto 12"/>
          <p:cNvSpPr txBox="1"/>
          <p:nvPr/>
        </p:nvSpPr>
        <p:spPr>
          <a:xfrm>
            <a:off x="5513119" y="5141015"/>
            <a:ext cx="969544" cy="253916"/>
          </a:xfrm>
          <a:prstGeom prst="rect">
            <a:avLst/>
          </a:prstGeom>
          <a:noFill/>
        </p:spPr>
        <p:txBody>
          <a:bodyPr wrap="square" rtlCol="0">
            <a:spAutoFit/>
          </a:bodyPr>
          <a:lstStyle/>
          <a:p>
            <a:pPr fontAlgn="ctr"/>
            <a:r>
              <a:rPr lang="es-CO" sz="1050" dirty="0">
                <a:solidFill>
                  <a:srgbClr val="0B2D39"/>
                </a:solidFill>
                <a:latin typeface="Helvetica Light"/>
                <a:cs typeface="Helvetica Light"/>
              </a:rPr>
              <a:t>Cigarrilos</a:t>
            </a:r>
          </a:p>
        </p:txBody>
      </p:sp>
      <p:sp>
        <p:nvSpPr>
          <p:cNvPr id="14" name="CuadroTexto 13"/>
          <p:cNvSpPr txBox="1"/>
          <p:nvPr/>
        </p:nvSpPr>
        <p:spPr>
          <a:xfrm>
            <a:off x="5513119" y="5580923"/>
            <a:ext cx="969544" cy="253916"/>
          </a:xfrm>
          <a:prstGeom prst="rect">
            <a:avLst/>
          </a:prstGeom>
          <a:noFill/>
        </p:spPr>
        <p:txBody>
          <a:bodyPr wrap="square" rtlCol="0">
            <a:spAutoFit/>
          </a:bodyPr>
          <a:lstStyle/>
          <a:p>
            <a:pPr fontAlgn="ctr"/>
            <a:r>
              <a:rPr lang="es-CO" sz="1050" dirty="0">
                <a:solidFill>
                  <a:srgbClr val="0B2D39"/>
                </a:solidFill>
                <a:latin typeface="Helvetica Light"/>
                <a:cs typeface="Helvetica Light"/>
              </a:rPr>
              <a:t>Taxis</a:t>
            </a:r>
          </a:p>
        </p:txBody>
      </p:sp>
      <p:sp>
        <p:nvSpPr>
          <p:cNvPr id="15" name="CuadroTexto 14"/>
          <p:cNvSpPr txBox="1"/>
          <p:nvPr/>
        </p:nvSpPr>
        <p:spPr>
          <a:xfrm>
            <a:off x="6451740" y="4128396"/>
            <a:ext cx="969544" cy="253916"/>
          </a:xfrm>
          <a:prstGeom prst="rect">
            <a:avLst/>
          </a:prstGeom>
          <a:noFill/>
        </p:spPr>
        <p:txBody>
          <a:bodyPr wrap="square" rtlCol="0">
            <a:spAutoFit/>
          </a:bodyPr>
          <a:lstStyle/>
          <a:p>
            <a:pPr algn="ctr" fontAlgn="ctr"/>
            <a:r>
              <a:rPr lang="es-CO" sz="1050" dirty="0">
                <a:solidFill>
                  <a:srgbClr val="0B2D39"/>
                </a:solidFill>
                <a:latin typeface="Helvetica Light"/>
                <a:cs typeface="Helvetica Light"/>
              </a:rPr>
              <a:t>2.200</a:t>
            </a:r>
          </a:p>
        </p:txBody>
      </p:sp>
      <p:sp>
        <p:nvSpPr>
          <p:cNvPr id="16" name="CuadroTexto 15"/>
          <p:cNvSpPr txBox="1"/>
          <p:nvPr/>
        </p:nvSpPr>
        <p:spPr>
          <a:xfrm>
            <a:off x="7566310" y="4128396"/>
            <a:ext cx="969544" cy="253916"/>
          </a:xfrm>
          <a:prstGeom prst="rect">
            <a:avLst/>
          </a:prstGeom>
          <a:noFill/>
        </p:spPr>
        <p:txBody>
          <a:bodyPr wrap="square" rtlCol="0">
            <a:spAutoFit/>
          </a:bodyPr>
          <a:lstStyle/>
          <a:p>
            <a:pPr algn="ctr" fontAlgn="ctr"/>
            <a:r>
              <a:rPr lang="es-CO" sz="1050" dirty="0">
                <a:solidFill>
                  <a:srgbClr val="0B2D39"/>
                </a:solidFill>
                <a:latin typeface="Helvetica Light"/>
                <a:cs typeface="Helvetica Light"/>
              </a:rPr>
              <a:t>55.000</a:t>
            </a:r>
          </a:p>
        </p:txBody>
      </p:sp>
    </p:spTree>
    <p:extLst>
      <p:ext uri="{BB962C8B-B14F-4D97-AF65-F5344CB8AC3E}">
        <p14:creationId xmlns:p14="http://schemas.microsoft.com/office/powerpoint/2010/main" val="301044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617293" y="286517"/>
            <a:ext cx="4283148" cy="1508105"/>
          </a:xfrm>
          <a:prstGeom prst="rect">
            <a:avLst/>
          </a:prstGeom>
          <a:noFill/>
        </p:spPr>
        <p:txBody>
          <a:bodyPr wrap="square" rtlCol="0">
            <a:spAutoFit/>
          </a:bodyPr>
          <a:lstStyle/>
          <a:p>
            <a:r>
              <a:rPr lang="es-ES" sz="2400" dirty="0">
                <a:solidFill>
                  <a:schemeClr val="bg1"/>
                </a:solidFill>
                <a:latin typeface="Helvetica"/>
                <a:cs typeface="Helvetica"/>
              </a:rPr>
              <a:t>Actividad 4:</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Mi Presupuesto</a:t>
            </a:r>
          </a:p>
        </p:txBody>
      </p:sp>
    </p:spTree>
    <p:extLst>
      <p:ext uri="{BB962C8B-B14F-4D97-AF65-F5344CB8AC3E}">
        <p14:creationId xmlns:p14="http://schemas.microsoft.com/office/powerpoint/2010/main" val="2791429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uadroTexto 2"/>
          <p:cNvSpPr txBox="1"/>
          <p:nvPr/>
        </p:nvSpPr>
        <p:spPr>
          <a:xfrm>
            <a:off x="870787" y="503811"/>
            <a:ext cx="1185165" cy="276999"/>
          </a:xfrm>
          <a:prstGeom prst="rect">
            <a:avLst/>
          </a:prstGeom>
          <a:noFill/>
        </p:spPr>
        <p:txBody>
          <a:bodyPr wrap="none" rtlCol="0">
            <a:spAutoFit/>
          </a:bodyPr>
          <a:lstStyle/>
          <a:p>
            <a:r>
              <a:rPr lang="es-ES" sz="1200" b="1" dirty="0">
                <a:solidFill>
                  <a:schemeClr val="bg1"/>
                </a:solidFill>
                <a:latin typeface="Helvetica"/>
                <a:cs typeface="Helvetica"/>
              </a:rPr>
              <a:t>Ingresos fijos</a:t>
            </a:r>
          </a:p>
        </p:txBody>
      </p:sp>
      <p:sp>
        <p:nvSpPr>
          <p:cNvPr id="4" name="CuadroTexto 3"/>
          <p:cNvSpPr txBox="1"/>
          <p:nvPr/>
        </p:nvSpPr>
        <p:spPr>
          <a:xfrm>
            <a:off x="2498040" y="503811"/>
            <a:ext cx="628698" cy="276999"/>
          </a:xfrm>
          <a:prstGeom prst="rect">
            <a:avLst/>
          </a:prstGeom>
          <a:noFill/>
        </p:spPr>
        <p:txBody>
          <a:bodyPr wrap="none" rtlCol="0">
            <a:spAutoFit/>
          </a:bodyPr>
          <a:lstStyle/>
          <a:p>
            <a:r>
              <a:rPr lang="es-ES" sz="1200" b="1" dirty="0">
                <a:solidFill>
                  <a:schemeClr val="bg1"/>
                </a:solidFill>
                <a:latin typeface="Helvetica Light"/>
                <a:cs typeface="Helvetica Light"/>
              </a:rPr>
              <a:t>Marzo</a:t>
            </a:r>
          </a:p>
        </p:txBody>
      </p:sp>
      <p:sp>
        <p:nvSpPr>
          <p:cNvPr id="5" name="CuadroTexto 4"/>
          <p:cNvSpPr txBox="1"/>
          <p:nvPr/>
        </p:nvSpPr>
        <p:spPr>
          <a:xfrm>
            <a:off x="3240440" y="503811"/>
            <a:ext cx="535724" cy="276999"/>
          </a:xfrm>
          <a:prstGeom prst="rect">
            <a:avLst/>
          </a:prstGeom>
          <a:noFill/>
        </p:spPr>
        <p:txBody>
          <a:bodyPr wrap="none" rtlCol="0">
            <a:spAutoFit/>
          </a:bodyPr>
          <a:lstStyle/>
          <a:p>
            <a:r>
              <a:rPr lang="es-ES" sz="1200" b="1" dirty="0">
                <a:solidFill>
                  <a:schemeClr val="bg1"/>
                </a:solidFill>
                <a:latin typeface="Helvetica Light"/>
                <a:cs typeface="Helvetica Light"/>
              </a:rPr>
              <a:t>Abril</a:t>
            </a:r>
          </a:p>
        </p:txBody>
      </p:sp>
      <p:sp>
        <p:nvSpPr>
          <p:cNvPr id="6" name="CuadroTexto 5"/>
          <p:cNvSpPr txBox="1"/>
          <p:nvPr/>
        </p:nvSpPr>
        <p:spPr>
          <a:xfrm>
            <a:off x="870787" y="2035743"/>
            <a:ext cx="1544789" cy="276999"/>
          </a:xfrm>
          <a:prstGeom prst="rect">
            <a:avLst/>
          </a:prstGeom>
          <a:noFill/>
        </p:spPr>
        <p:txBody>
          <a:bodyPr wrap="none" rtlCol="0">
            <a:spAutoFit/>
          </a:bodyPr>
          <a:lstStyle/>
          <a:p>
            <a:r>
              <a:rPr lang="es-ES" sz="1200" b="1" dirty="0">
                <a:solidFill>
                  <a:schemeClr val="bg1"/>
                </a:solidFill>
                <a:latin typeface="Helvetica"/>
                <a:cs typeface="Helvetica"/>
              </a:rPr>
              <a:t>Ingresos Variables</a:t>
            </a:r>
          </a:p>
        </p:txBody>
      </p:sp>
      <p:sp>
        <p:nvSpPr>
          <p:cNvPr id="7" name="CuadroTexto 6"/>
          <p:cNvSpPr txBox="1"/>
          <p:nvPr/>
        </p:nvSpPr>
        <p:spPr>
          <a:xfrm>
            <a:off x="2498040" y="2045493"/>
            <a:ext cx="628698" cy="276999"/>
          </a:xfrm>
          <a:prstGeom prst="rect">
            <a:avLst/>
          </a:prstGeom>
          <a:noFill/>
        </p:spPr>
        <p:txBody>
          <a:bodyPr wrap="none" rtlCol="0">
            <a:spAutoFit/>
          </a:bodyPr>
          <a:lstStyle/>
          <a:p>
            <a:r>
              <a:rPr lang="es-ES" sz="1200" b="1" dirty="0">
                <a:solidFill>
                  <a:schemeClr val="bg1"/>
                </a:solidFill>
                <a:latin typeface="Helvetica Light"/>
                <a:cs typeface="Helvetica Light"/>
              </a:rPr>
              <a:t>Marzo</a:t>
            </a:r>
          </a:p>
        </p:txBody>
      </p:sp>
      <p:sp>
        <p:nvSpPr>
          <p:cNvPr id="8" name="CuadroTexto 7"/>
          <p:cNvSpPr txBox="1"/>
          <p:nvPr/>
        </p:nvSpPr>
        <p:spPr>
          <a:xfrm>
            <a:off x="3240440" y="2035743"/>
            <a:ext cx="535724" cy="276999"/>
          </a:xfrm>
          <a:prstGeom prst="rect">
            <a:avLst/>
          </a:prstGeom>
          <a:noFill/>
        </p:spPr>
        <p:txBody>
          <a:bodyPr wrap="none" rtlCol="0">
            <a:spAutoFit/>
          </a:bodyPr>
          <a:lstStyle/>
          <a:p>
            <a:r>
              <a:rPr lang="es-ES" sz="1200" b="1" dirty="0">
                <a:solidFill>
                  <a:schemeClr val="bg1"/>
                </a:solidFill>
                <a:latin typeface="Helvetica Light"/>
                <a:cs typeface="Helvetica Light"/>
              </a:rPr>
              <a:t>Abril</a:t>
            </a:r>
          </a:p>
        </p:txBody>
      </p:sp>
      <p:sp>
        <p:nvSpPr>
          <p:cNvPr id="9" name="CuadroTexto 8"/>
          <p:cNvSpPr txBox="1"/>
          <p:nvPr/>
        </p:nvSpPr>
        <p:spPr>
          <a:xfrm>
            <a:off x="949341" y="3182016"/>
            <a:ext cx="1316802" cy="253916"/>
          </a:xfrm>
          <a:prstGeom prst="rect">
            <a:avLst/>
          </a:prstGeom>
          <a:noFill/>
        </p:spPr>
        <p:txBody>
          <a:bodyPr wrap="none" rtlCol="0">
            <a:spAutoFit/>
          </a:bodyPr>
          <a:lstStyle/>
          <a:p>
            <a:r>
              <a:rPr lang="es-ES" sz="1050" b="1" dirty="0">
                <a:solidFill>
                  <a:srgbClr val="222BCF"/>
                </a:solidFill>
                <a:latin typeface="Helvetica"/>
                <a:cs typeface="Helvetica"/>
              </a:rPr>
              <a:t>Total de ingresos</a:t>
            </a:r>
          </a:p>
        </p:txBody>
      </p:sp>
      <p:sp>
        <p:nvSpPr>
          <p:cNvPr id="10" name="Rectángulo 9"/>
          <p:cNvSpPr/>
          <p:nvPr/>
        </p:nvSpPr>
        <p:spPr>
          <a:xfrm>
            <a:off x="610174" y="3877401"/>
            <a:ext cx="3763650" cy="2397195"/>
          </a:xfrm>
          <a:prstGeom prst="rect">
            <a:avLst/>
          </a:prstGeom>
        </p:spPr>
        <p:txBody>
          <a:bodyPr wrap="square">
            <a:spAutoFit/>
          </a:bodyPr>
          <a:lstStyle/>
          <a:p>
            <a:pPr lvl="0">
              <a:lnSpc>
                <a:spcPct val="115000"/>
              </a:lnSpc>
              <a:spcAft>
                <a:spcPts val="0"/>
              </a:spcAft>
            </a:pPr>
            <a:r>
              <a:rPr lang="es-ES" sz="2400" b="1" dirty="0">
                <a:solidFill>
                  <a:srgbClr val="F23F59"/>
                </a:solidFill>
                <a:latin typeface="Helvetica"/>
                <a:cs typeface="Helvetica"/>
              </a:rPr>
              <a:t>Un presupuesto sirve para:</a:t>
            </a:r>
          </a:p>
          <a:p>
            <a:pPr lvl="0" algn="just">
              <a:lnSpc>
                <a:spcPct val="115000"/>
              </a:lnSpc>
              <a:spcAft>
                <a:spcPts val="0"/>
              </a:spcAft>
            </a:pPr>
            <a:endParaRPr lang="es-ES" sz="1050" dirty="0">
              <a:solidFill>
                <a:srgbClr val="0B2D39"/>
              </a:solidFill>
              <a:latin typeface="Helvetica" charset="-52"/>
              <a:ea typeface="Helvetica" charset="-52"/>
              <a:cs typeface="Helvetica" charset="-52"/>
            </a:endParaRPr>
          </a:p>
          <a:p>
            <a:pPr marL="342900" lvl="0" indent="-342900" algn="just">
              <a:lnSpc>
                <a:spcPct val="115000"/>
              </a:lnSpc>
              <a:spcAft>
                <a:spcPts val="0"/>
              </a:spcAft>
              <a:buFont typeface="Symbol" panose="05050102010706020507" pitchFamily="18" charset="2"/>
              <a:buChar char=""/>
            </a:pPr>
            <a:r>
              <a:rPr lang="es-ES" sz="1200" dirty="0">
                <a:solidFill>
                  <a:srgbClr val="222BCF"/>
                </a:solidFill>
                <a:latin typeface="Helvetica"/>
                <a:ea typeface="Calibri" panose="020F0502020204030204" pitchFamily="34" charset="0"/>
                <a:cs typeface="Helvetica"/>
              </a:rPr>
              <a:t>Ayudarnos a saber en qué vamos a gastar nuestro dinero.</a:t>
            </a:r>
          </a:p>
          <a:p>
            <a:pPr marL="342900" lvl="0" indent="-342900" algn="just">
              <a:lnSpc>
                <a:spcPct val="115000"/>
              </a:lnSpc>
              <a:spcAft>
                <a:spcPts val="0"/>
              </a:spcAft>
              <a:buFont typeface="Symbol" panose="05050102010706020507" pitchFamily="18" charset="2"/>
              <a:buChar char=""/>
            </a:pPr>
            <a:r>
              <a:rPr lang="es-ES" sz="1200" dirty="0">
                <a:solidFill>
                  <a:srgbClr val="222BCF"/>
                </a:solidFill>
                <a:latin typeface="Helvetica"/>
                <a:ea typeface="Calibri" panose="020F0502020204030204" pitchFamily="34" charset="0"/>
                <a:cs typeface="Helvetica"/>
              </a:rPr>
              <a:t>Saber cuánto podemos gastar en determinados rubros y así evitar que gastemos de más.</a:t>
            </a:r>
          </a:p>
          <a:p>
            <a:pPr marL="342900" lvl="0" indent="-342900" algn="just">
              <a:lnSpc>
                <a:spcPct val="115000"/>
              </a:lnSpc>
              <a:spcAft>
                <a:spcPts val="0"/>
              </a:spcAft>
              <a:buFont typeface="Symbol" panose="05050102010706020507" pitchFamily="18" charset="2"/>
              <a:buChar char=""/>
            </a:pPr>
            <a:r>
              <a:rPr lang="es-ES" sz="1200" dirty="0">
                <a:solidFill>
                  <a:srgbClr val="222BCF"/>
                </a:solidFill>
                <a:latin typeface="Helvetica"/>
                <a:ea typeface="Calibri" panose="020F0502020204030204" pitchFamily="34" charset="0"/>
                <a:cs typeface="Helvetica"/>
              </a:rPr>
              <a:t>Ver con claridad cuánto podemos destinar para protegernos en caso de adversidad.</a:t>
            </a:r>
          </a:p>
        </p:txBody>
      </p:sp>
      <p:sp>
        <p:nvSpPr>
          <p:cNvPr id="13" name="CuadroTexto 12"/>
          <p:cNvSpPr txBox="1"/>
          <p:nvPr/>
        </p:nvSpPr>
        <p:spPr>
          <a:xfrm>
            <a:off x="4996493" y="4951151"/>
            <a:ext cx="1184827" cy="415498"/>
          </a:xfrm>
          <a:prstGeom prst="rect">
            <a:avLst/>
          </a:prstGeom>
          <a:noFill/>
        </p:spPr>
        <p:txBody>
          <a:bodyPr wrap="none" rtlCol="0">
            <a:spAutoFit/>
          </a:bodyPr>
          <a:lstStyle/>
          <a:p>
            <a:r>
              <a:rPr lang="es-ES" sz="1050" b="1" dirty="0">
                <a:solidFill>
                  <a:srgbClr val="222BCF"/>
                </a:solidFill>
                <a:latin typeface="Helvetica"/>
                <a:cs typeface="Helvetica"/>
              </a:rPr>
              <a:t>Total de Gastos </a:t>
            </a:r>
          </a:p>
          <a:p>
            <a:r>
              <a:rPr lang="es-ES" sz="1050" b="1" dirty="0">
                <a:solidFill>
                  <a:srgbClr val="222BCF"/>
                </a:solidFill>
                <a:latin typeface="Helvetica"/>
                <a:cs typeface="Helvetica"/>
              </a:rPr>
              <a:t>Variables</a:t>
            </a:r>
          </a:p>
        </p:txBody>
      </p:sp>
      <p:sp>
        <p:nvSpPr>
          <p:cNvPr id="14" name="CuadroTexto 13"/>
          <p:cNvSpPr txBox="1"/>
          <p:nvPr/>
        </p:nvSpPr>
        <p:spPr>
          <a:xfrm>
            <a:off x="4996493" y="5313102"/>
            <a:ext cx="1333484" cy="415498"/>
          </a:xfrm>
          <a:prstGeom prst="rect">
            <a:avLst/>
          </a:prstGeom>
          <a:noFill/>
        </p:spPr>
        <p:txBody>
          <a:bodyPr wrap="none" rtlCol="0">
            <a:spAutoFit/>
          </a:bodyPr>
          <a:lstStyle/>
          <a:p>
            <a:r>
              <a:rPr lang="es-ES" sz="1050" b="1" dirty="0">
                <a:solidFill>
                  <a:srgbClr val="222BCF"/>
                </a:solidFill>
                <a:latin typeface="Helvetica"/>
                <a:cs typeface="Helvetica"/>
              </a:rPr>
              <a:t>Total de Gastos</a:t>
            </a:r>
          </a:p>
          <a:p>
            <a:r>
              <a:rPr lang="es-ES" sz="1050" b="1" dirty="0">
                <a:solidFill>
                  <a:srgbClr val="222BCF"/>
                </a:solidFill>
                <a:latin typeface="Helvetica"/>
                <a:cs typeface="Helvetica"/>
              </a:rPr>
              <a:t>(Fijos + Variables)</a:t>
            </a:r>
          </a:p>
        </p:txBody>
      </p:sp>
      <p:sp>
        <p:nvSpPr>
          <p:cNvPr id="15" name="CuadroTexto 14"/>
          <p:cNvSpPr txBox="1"/>
          <p:nvPr/>
        </p:nvSpPr>
        <p:spPr>
          <a:xfrm>
            <a:off x="4729860" y="5718938"/>
            <a:ext cx="3200234" cy="415498"/>
          </a:xfrm>
          <a:prstGeom prst="rect">
            <a:avLst/>
          </a:prstGeom>
          <a:noFill/>
        </p:spPr>
        <p:txBody>
          <a:bodyPr wrap="square" rtlCol="0">
            <a:spAutoFit/>
          </a:bodyPr>
          <a:lstStyle/>
          <a:p>
            <a:r>
              <a:rPr lang="es-ES" sz="1050" b="1" dirty="0">
                <a:solidFill>
                  <a:srgbClr val="F23F59"/>
                </a:solidFill>
                <a:latin typeface="Helvetica"/>
                <a:cs typeface="Helvetica"/>
              </a:rPr>
              <a:t>= Dinero disponible</a:t>
            </a:r>
          </a:p>
          <a:p>
            <a:r>
              <a:rPr lang="es-ES" sz="1050" b="1" dirty="0">
                <a:solidFill>
                  <a:srgbClr val="F23F59"/>
                </a:solidFill>
                <a:latin typeface="Helvetica"/>
                <a:cs typeface="Helvetica"/>
              </a:rPr>
              <a:t>(total de ingresos - Total de gastos)</a:t>
            </a:r>
          </a:p>
        </p:txBody>
      </p:sp>
      <p:sp>
        <p:nvSpPr>
          <p:cNvPr id="16" name="CuadroTexto 15"/>
          <p:cNvSpPr txBox="1"/>
          <p:nvPr/>
        </p:nvSpPr>
        <p:spPr>
          <a:xfrm>
            <a:off x="5145526" y="503811"/>
            <a:ext cx="1065466" cy="276999"/>
          </a:xfrm>
          <a:prstGeom prst="rect">
            <a:avLst/>
          </a:prstGeom>
          <a:noFill/>
        </p:spPr>
        <p:txBody>
          <a:bodyPr wrap="none" rtlCol="0">
            <a:spAutoFit/>
          </a:bodyPr>
          <a:lstStyle/>
          <a:p>
            <a:r>
              <a:rPr lang="es-ES" sz="1200" b="1" dirty="0">
                <a:solidFill>
                  <a:schemeClr val="bg1"/>
                </a:solidFill>
                <a:latin typeface="Helvetica"/>
                <a:cs typeface="Helvetica"/>
              </a:rPr>
              <a:t>Gastos fijos</a:t>
            </a:r>
          </a:p>
        </p:txBody>
      </p:sp>
      <p:sp>
        <p:nvSpPr>
          <p:cNvPr id="19" name="CuadroTexto 18"/>
          <p:cNvSpPr txBox="1"/>
          <p:nvPr/>
        </p:nvSpPr>
        <p:spPr>
          <a:xfrm>
            <a:off x="6573569" y="503811"/>
            <a:ext cx="628698" cy="276999"/>
          </a:xfrm>
          <a:prstGeom prst="rect">
            <a:avLst/>
          </a:prstGeom>
          <a:noFill/>
        </p:spPr>
        <p:txBody>
          <a:bodyPr wrap="none" rtlCol="0">
            <a:spAutoFit/>
          </a:bodyPr>
          <a:lstStyle/>
          <a:p>
            <a:r>
              <a:rPr lang="es-ES" sz="1200" b="1" dirty="0">
                <a:solidFill>
                  <a:schemeClr val="bg1"/>
                </a:solidFill>
                <a:latin typeface="Helvetica Light"/>
                <a:cs typeface="Helvetica Light"/>
              </a:rPr>
              <a:t>Marzo</a:t>
            </a:r>
          </a:p>
        </p:txBody>
      </p:sp>
      <p:sp>
        <p:nvSpPr>
          <p:cNvPr id="20" name="CuadroTexto 19"/>
          <p:cNvSpPr txBox="1"/>
          <p:nvPr/>
        </p:nvSpPr>
        <p:spPr>
          <a:xfrm>
            <a:off x="7315969" y="503811"/>
            <a:ext cx="535724" cy="276999"/>
          </a:xfrm>
          <a:prstGeom prst="rect">
            <a:avLst/>
          </a:prstGeom>
          <a:noFill/>
        </p:spPr>
        <p:txBody>
          <a:bodyPr wrap="none" rtlCol="0">
            <a:spAutoFit/>
          </a:bodyPr>
          <a:lstStyle/>
          <a:p>
            <a:r>
              <a:rPr lang="es-ES" sz="1200" b="1" dirty="0">
                <a:solidFill>
                  <a:schemeClr val="bg1"/>
                </a:solidFill>
                <a:latin typeface="Helvetica Light"/>
                <a:cs typeface="Helvetica Light"/>
              </a:rPr>
              <a:t>Abril</a:t>
            </a:r>
          </a:p>
        </p:txBody>
      </p:sp>
      <p:sp>
        <p:nvSpPr>
          <p:cNvPr id="23" name="CuadroTexto 22"/>
          <p:cNvSpPr txBox="1"/>
          <p:nvPr/>
        </p:nvSpPr>
        <p:spPr>
          <a:xfrm>
            <a:off x="5145526" y="3181335"/>
            <a:ext cx="1414170" cy="276999"/>
          </a:xfrm>
          <a:prstGeom prst="rect">
            <a:avLst/>
          </a:prstGeom>
          <a:noFill/>
        </p:spPr>
        <p:txBody>
          <a:bodyPr wrap="none" rtlCol="0">
            <a:spAutoFit/>
          </a:bodyPr>
          <a:lstStyle/>
          <a:p>
            <a:r>
              <a:rPr lang="es-ES" sz="1200" b="1" dirty="0">
                <a:solidFill>
                  <a:schemeClr val="bg1"/>
                </a:solidFill>
                <a:latin typeface="Helvetica"/>
                <a:cs typeface="Helvetica"/>
              </a:rPr>
              <a:t>Gastos variables</a:t>
            </a:r>
          </a:p>
        </p:txBody>
      </p:sp>
      <p:sp>
        <p:nvSpPr>
          <p:cNvPr id="24" name="CuadroTexto 23"/>
          <p:cNvSpPr txBox="1"/>
          <p:nvPr/>
        </p:nvSpPr>
        <p:spPr>
          <a:xfrm>
            <a:off x="6573569" y="3181335"/>
            <a:ext cx="628698" cy="276999"/>
          </a:xfrm>
          <a:prstGeom prst="rect">
            <a:avLst/>
          </a:prstGeom>
          <a:noFill/>
        </p:spPr>
        <p:txBody>
          <a:bodyPr wrap="none" rtlCol="0">
            <a:spAutoFit/>
          </a:bodyPr>
          <a:lstStyle/>
          <a:p>
            <a:r>
              <a:rPr lang="es-ES" sz="1200" b="1" dirty="0">
                <a:solidFill>
                  <a:schemeClr val="bg1"/>
                </a:solidFill>
                <a:latin typeface="Helvetica Light"/>
                <a:cs typeface="Helvetica Light"/>
              </a:rPr>
              <a:t>Marzo</a:t>
            </a:r>
          </a:p>
        </p:txBody>
      </p:sp>
      <p:sp>
        <p:nvSpPr>
          <p:cNvPr id="25" name="CuadroTexto 24"/>
          <p:cNvSpPr txBox="1"/>
          <p:nvPr/>
        </p:nvSpPr>
        <p:spPr>
          <a:xfrm>
            <a:off x="7315969" y="3181335"/>
            <a:ext cx="535724" cy="276999"/>
          </a:xfrm>
          <a:prstGeom prst="rect">
            <a:avLst/>
          </a:prstGeom>
          <a:noFill/>
        </p:spPr>
        <p:txBody>
          <a:bodyPr wrap="none" rtlCol="0">
            <a:spAutoFit/>
          </a:bodyPr>
          <a:lstStyle/>
          <a:p>
            <a:r>
              <a:rPr lang="es-ES" sz="1200" b="1" dirty="0">
                <a:solidFill>
                  <a:schemeClr val="bg1"/>
                </a:solidFill>
                <a:latin typeface="Helvetica Light"/>
                <a:cs typeface="Helvetica Light"/>
              </a:rPr>
              <a:t>Abril</a:t>
            </a:r>
          </a:p>
        </p:txBody>
      </p:sp>
    </p:spTree>
    <p:extLst>
      <p:ext uri="{BB962C8B-B14F-4D97-AF65-F5344CB8AC3E}">
        <p14:creationId xmlns:p14="http://schemas.microsoft.com/office/powerpoint/2010/main" val="229543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522929" y="286517"/>
            <a:ext cx="3947239" cy="4585871"/>
          </a:xfrm>
          <a:prstGeom prst="rect">
            <a:avLst/>
          </a:prstGeom>
          <a:noFill/>
        </p:spPr>
        <p:txBody>
          <a:bodyPr wrap="square" rtlCol="0">
            <a:spAutoFit/>
          </a:bodyPr>
          <a:lstStyle/>
          <a:p>
            <a:r>
              <a:rPr lang="es-ES" sz="2400" dirty="0">
                <a:solidFill>
                  <a:schemeClr val="bg1"/>
                </a:solidFill>
                <a:latin typeface="Helvetica"/>
                <a:cs typeface="Helvetica"/>
              </a:rPr>
              <a:t>Actividad 5: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Exprese algunas de las dificultades que tiene para organizar su presupuesto.</a:t>
            </a:r>
          </a:p>
        </p:txBody>
      </p:sp>
    </p:spTree>
    <p:extLst>
      <p:ext uri="{BB962C8B-B14F-4D97-AF65-F5344CB8AC3E}">
        <p14:creationId xmlns:p14="http://schemas.microsoft.com/office/powerpoint/2010/main" val="735549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398328" y="1896513"/>
            <a:ext cx="4083924" cy="3600986"/>
          </a:xfrm>
          <a:prstGeom prst="rect">
            <a:avLst/>
          </a:prstGeom>
          <a:noFill/>
        </p:spPr>
        <p:txBody>
          <a:bodyPr wrap="square" rtlCol="0">
            <a:spAutoFit/>
          </a:bodyPr>
          <a:lstStyle/>
          <a:p>
            <a:pPr algn="just"/>
            <a:r>
              <a:rPr lang="es-ES" sz="1500" dirty="0">
                <a:solidFill>
                  <a:srgbClr val="222BCF"/>
                </a:solidFill>
                <a:latin typeface="Helvetica"/>
                <a:ea typeface="Calibri" panose="020F0502020204030204" pitchFamily="34" charset="0"/>
                <a:cs typeface="Helvetica"/>
              </a:rPr>
              <a:t>Recuerde que para mantener un presupuesto en equilibrio se debe:</a:t>
            </a:r>
          </a:p>
          <a:p>
            <a:pPr algn="just"/>
            <a:endParaRPr lang="es-CO" sz="1500" dirty="0">
              <a:solidFill>
                <a:srgbClr val="222BCF"/>
              </a:solidFill>
              <a:latin typeface="Helvetica"/>
              <a:ea typeface="Calibri" panose="020F0502020204030204" pitchFamily="34" charset="0"/>
              <a:cs typeface="Helvetica"/>
            </a:endParaRPr>
          </a:p>
          <a:p>
            <a:pPr marL="285750" indent="-285750" algn="just">
              <a:buFont typeface="Arial"/>
              <a:buChar char="•"/>
            </a:pPr>
            <a:r>
              <a:rPr lang="es-ES" sz="1500" dirty="0">
                <a:solidFill>
                  <a:srgbClr val="222BCF"/>
                </a:solidFill>
                <a:latin typeface="Helvetica"/>
                <a:ea typeface="Calibri" panose="020F0502020204030204" pitchFamily="34" charset="0"/>
                <a:cs typeface="Helvetica"/>
              </a:rPr>
              <a:t>Ajustar los gastos a los ingresos: </a:t>
            </a:r>
            <a:r>
              <a:rPr lang="es-ES" sz="1500" b="1" dirty="0">
                <a:solidFill>
                  <a:srgbClr val="F23F59"/>
                </a:solidFill>
                <a:latin typeface="Helvetica"/>
                <a:ea typeface="Calibri" panose="020F0502020204030204" pitchFamily="34" charset="0"/>
                <a:cs typeface="Helvetica"/>
              </a:rPr>
              <a:t>¡no gastar más de lo que se tiene!</a:t>
            </a:r>
          </a:p>
          <a:p>
            <a:pPr marL="285750" indent="-285750" algn="just">
              <a:buFont typeface="Arial"/>
              <a:buChar char="•"/>
            </a:pPr>
            <a:endParaRPr lang="es-CO" sz="1500" dirty="0">
              <a:solidFill>
                <a:srgbClr val="222BCF"/>
              </a:solidFill>
              <a:latin typeface="Helvetica"/>
              <a:ea typeface="Calibri" panose="020F0502020204030204" pitchFamily="34" charset="0"/>
              <a:cs typeface="Helvetica"/>
            </a:endParaRPr>
          </a:p>
          <a:p>
            <a:pPr marL="285750" indent="-285750" algn="just">
              <a:buFont typeface="Arial"/>
              <a:buChar char="•"/>
            </a:pPr>
            <a:r>
              <a:rPr lang="es-ES" sz="1500" dirty="0">
                <a:solidFill>
                  <a:srgbClr val="222BCF"/>
                </a:solidFill>
                <a:latin typeface="Helvetica"/>
                <a:ea typeface="Calibri" panose="020F0502020204030204" pitchFamily="34" charset="0"/>
                <a:cs typeface="Helvetica"/>
              </a:rPr>
              <a:t>Involucrar a toda la familia. Así todos sabrán cuánto dinero hay en realidad y no gastarán más.</a:t>
            </a:r>
          </a:p>
          <a:p>
            <a:pPr marL="285750" indent="-285750" algn="just">
              <a:buFont typeface="Arial"/>
              <a:buChar char="•"/>
            </a:pPr>
            <a:endParaRPr lang="es-CO" sz="1500" dirty="0">
              <a:solidFill>
                <a:srgbClr val="222BCF"/>
              </a:solidFill>
              <a:latin typeface="Helvetica"/>
              <a:ea typeface="Calibri" panose="020F0502020204030204" pitchFamily="34" charset="0"/>
              <a:cs typeface="Helvetica"/>
            </a:endParaRPr>
          </a:p>
          <a:p>
            <a:pPr marL="285750" indent="-285750" algn="just">
              <a:buFont typeface="Arial"/>
              <a:buChar char="•"/>
            </a:pPr>
            <a:r>
              <a:rPr lang="es-ES" sz="1500" dirty="0">
                <a:solidFill>
                  <a:srgbClr val="222BCF"/>
                </a:solidFill>
                <a:latin typeface="Helvetica"/>
                <a:ea typeface="Calibri" panose="020F0502020204030204" pitchFamily="34" charset="0"/>
                <a:cs typeface="Helvetica"/>
              </a:rPr>
              <a:t>No olvide que </a:t>
            </a:r>
            <a:r>
              <a:rPr lang="es-ES" sz="1500" b="1" dirty="0">
                <a:solidFill>
                  <a:srgbClr val="F23F59"/>
                </a:solidFill>
                <a:latin typeface="Helvetica"/>
                <a:ea typeface="Calibri" panose="020F0502020204030204" pitchFamily="34" charset="0"/>
                <a:cs typeface="Helvetica"/>
              </a:rPr>
              <a:t>el ahorro forma parte de un egreso constante </a:t>
            </a:r>
            <a:r>
              <a:rPr lang="es-ES" sz="1500" dirty="0">
                <a:solidFill>
                  <a:srgbClr val="222BCF"/>
                </a:solidFill>
                <a:latin typeface="Helvetica"/>
                <a:ea typeface="Calibri" panose="020F0502020204030204" pitchFamily="34" charset="0"/>
                <a:cs typeface="Helvetica"/>
              </a:rPr>
              <a:t>y programado. Cada quien decide cuánto va a ahorrar cada mes.</a:t>
            </a:r>
            <a:endParaRPr lang="es-CO" sz="1500" dirty="0">
              <a:solidFill>
                <a:srgbClr val="222BCF"/>
              </a:solidFill>
              <a:latin typeface="Helvetica"/>
              <a:ea typeface="Calibri" panose="020F0502020204030204" pitchFamily="34" charset="0"/>
              <a:cs typeface="Helvetica"/>
            </a:endParaRPr>
          </a:p>
          <a:p>
            <a:endParaRPr lang="es-ES" dirty="0"/>
          </a:p>
        </p:txBody>
      </p:sp>
      <p:sp>
        <p:nvSpPr>
          <p:cNvPr id="4" name="Rectángulo 3"/>
          <p:cNvSpPr/>
          <p:nvPr/>
        </p:nvSpPr>
        <p:spPr>
          <a:xfrm>
            <a:off x="5129688" y="3645113"/>
            <a:ext cx="3405194" cy="1569660"/>
          </a:xfrm>
          <a:prstGeom prst="rect">
            <a:avLst/>
          </a:prstGeom>
        </p:spPr>
        <p:txBody>
          <a:bodyPr wrap="square">
            <a:spAutoFit/>
          </a:bodyPr>
          <a:lstStyle/>
          <a:p>
            <a:r>
              <a:rPr lang="es-ES" sz="2400" b="1" dirty="0">
                <a:solidFill>
                  <a:srgbClr val="F23F59"/>
                </a:solidFill>
                <a:latin typeface="Helvetica"/>
                <a:cs typeface="Helvetica"/>
              </a:rPr>
              <a:t>¿Qué aprendió en este módulo y con qué se queda de esta experiencia? </a:t>
            </a:r>
          </a:p>
        </p:txBody>
      </p:sp>
    </p:spTree>
    <p:extLst>
      <p:ext uri="{BB962C8B-B14F-4D97-AF65-F5344CB8AC3E}">
        <p14:creationId xmlns:p14="http://schemas.microsoft.com/office/powerpoint/2010/main" val="2256679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770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855528" y="3491533"/>
            <a:ext cx="7443973" cy="1938992"/>
          </a:xfrm>
          <a:prstGeom prst="rect">
            <a:avLst/>
          </a:prstGeom>
          <a:noFill/>
        </p:spPr>
        <p:txBody>
          <a:bodyPr wrap="square" rtlCol="0">
            <a:spAutoFit/>
          </a:bodyPr>
          <a:lstStyle/>
          <a:p>
            <a:pPr algn="ctr"/>
            <a:r>
              <a:rPr lang="es-CO" sz="4000" dirty="0">
                <a:solidFill>
                  <a:schemeClr val="bg1"/>
                </a:solidFill>
                <a:latin typeface="Helvetica Light"/>
                <a:cs typeface="Helvetica Light"/>
              </a:rPr>
              <a:t>MÓDULO </a:t>
            </a:r>
          </a:p>
          <a:p>
            <a:pPr algn="ctr"/>
            <a:r>
              <a:rPr lang="es-CO" sz="4000" b="1" dirty="0">
                <a:solidFill>
                  <a:schemeClr val="bg1"/>
                </a:solidFill>
                <a:latin typeface="Helvetica"/>
                <a:cs typeface="Helvetica"/>
              </a:rPr>
              <a:t>AHORRO Y PLAN FINANCIERO</a:t>
            </a:r>
          </a:p>
        </p:txBody>
      </p:sp>
    </p:spTree>
    <p:extLst>
      <p:ext uri="{BB962C8B-B14F-4D97-AF65-F5344CB8AC3E}">
        <p14:creationId xmlns:p14="http://schemas.microsoft.com/office/powerpoint/2010/main" val="2322223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772910" y="564638"/>
            <a:ext cx="3807225" cy="461665"/>
          </a:xfrm>
          <a:prstGeom prst="rect">
            <a:avLst/>
          </a:prstGeom>
          <a:solidFill>
            <a:schemeClr val="bg1"/>
          </a:solidFill>
        </p:spPr>
        <p:txBody>
          <a:bodyPr wrap="square">
            <a:spAutoFit/>
          </a:bodyPr>
          <a:lstStyle/>
          <a:p>
            <a:r>
              <a:rPr lang="es-CO" sz="2400" b="1" dirty="0">
                <a:solidFill>
                  <a:srgbClr val="2E46D8"/>
                </a:solidFill>
                <a:latin typeface="Helvetica"/>
                <a:cs typeface="Helvetica"/>
              </a:rPr>
              <a:t>Objetivos del módulo</a:t>
            </a:r>
            <a:endParaRPr lang="es-CO" sz="1050" b="1" dirty="0">
              <a:solidFill>
                <a:srgbClr val="2E46D8"/>
              </a:solidFill>
              <a:latin typeface="Helvetica"/>
              <a:cs typeface="Helvetica"/>
            </a:endParaRPr>
          </a:p>
        </p:txBody>
      </p:sp>
      <p:sp>
        <p:nvSpPr>
          <p:cNvPr id="18" name="CuadroTexto 17"/>
          <p:cNvSpPr txBox="1"/>
          <p:nvPr/>
        </p:nvSpPr>
        <p:spPr>
          <a:xfrm>
            <a:off x="2119555" y="1990334"/>
            <a:ext cx="6419327" cy="707886"/>
          </a:xfrm>
          <a:prstGeom prst="rect">
            <a:avLst/>
          </a:prstGeom>
          <a:noFill/>
        </p:spPr>
        <p:txBody>
          <a:bodyPr wrap="square" rtlCol="0">
            <a:spAutoFit/>
          </a:bodyPr>
          <a:lstStyle/>
          <a:p>
            <a:pPr algn="just"/>
            <a:r>
              <a:rPr lang="es-ES_tradnl" sz="2000" b="1" dirty="0">
                <a:solidFill>
                  <a:srgbClr val="4258DC"/>
                </a:solidFill>
                <a:latin typeface="Helvetica Light" charset="0"/>
                <a:ea typeface="Helvetica Light" charset="0"/>
                <a:cs typeface="Helvetica Light" charset="0"/>
              </a:rPr>
              <a:t>Entender el ahorro como una herramienta para confrontar dificultades y llevar a cabo propósitos.</a:t>
            </a:r>
          </a:p>
        </p:txBody>
      </p:sp>
      <p:sp>
        <p:nvSpPr>
          <p:cNvPr id="19" name="CuadroTexto 18"/>
          <p:cNvSpPr txBox="1"/>
          <p:nvPr/>
        </p:nvSpPr>
        <p:spPr>
          <a:xfrm>
            <a:off x="2181949" y="4371337"/>
            <a:ext cx="6209015" cy="707886"/>
          </a:xfrm>
          <a:prstGeom prst="rect">
            <a:avLst/>
          </a:prstGeom>
          <a:noFill/>
        </p:spPr>
        <p:txBody>
          <a:bodyPr wrap="square" rtlCol="0">
            <a:spAutoFit/>
          </a:bodyPr>
          <a:lstStyle/>
          <a:p>
            <a:pPr algn="just"/>
            <a:r>
              <a:rPr lang="es-ES_tradnl" sz="2000" b="1" dirty="0">
                <a:solidFill>
                  <a:srgbClr val="4258DC"/>
                </a:solidFill>
                <a:latin typeface="Helvetica Light" charset="0"/>
                <a:ea typeface="Helvetica Light" charset="0"/>
                <a:cs typeface="Helvetica Light" charset="0"/>
              </a:rPr>
              <a:t>Elaborar un plan financiero personal para alcanzar metas a corto, mediano y largo plazo.</a:t>
            </a:r>
          </a:p>
        </p:txBody>
      </p:sp>
      <p:sp>
        <p:nvSpPr>
          <p:cNvPr id="20" name="CuadroTexto 19"/>
          <p:cNvSpPr txBox="1"/>
          <p:nvPr/>
        </p:nvSpPr>
        <p:spPr>
          <a:xfrm>
            <a:off x="2032011" y="3214889"/>
            <a:ext cx="6506871" cy="707886"/>
          </a:xfrm>
          <a:prstGeom prst="rect">
            <a:avLst/>
          </a:prstGeom>
          <a:noFill/>
        </p:spPr>
        <p:txBody>
          <a:bodyPr wrap="square" rtlCol="0">
            <a:spAutoFit/>
          </a:bodyPr>
          <a:lstStyle/>
          <a:p>
            <a:pPr algn="just"/>
            <a:r>
              <a:rPr lang="es-ES_tradnl" sz="2000" b="1" dirty="0">
                <a:solidFill>
                  <a:srgbClr val="4258DC"/>
                </a:solidFill>
                <a:latin typeface="Helvetica Light" charset="0"/>
                <a:ea typeface="Helvetica Light" charset="0"/>
                <a:cs typeface="Helvetica Light" charset="0"/>
              </a:rPr>
              <a:t>Identificar las características que se deben tener en cuenta para establecer metas de ahorro. </a:t>
            </a:r>
          </a:p>
        </p:txBody>
      </p:sp>
    </p:spTree>
    <p:extLst>
      <p:ext uri="{BB962C8B-B14F-4D97-AF65-F5344CB8AC3E}">
        <p14:creationId xmlns:p14="http://schemas.microsoft.com/office/powerpoint/2010/main" val="2820927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383865" y="1460736"/>
            <a:ext cx="4696020" cy="5586145"/>
          </a:xfrm>
          <a:prstGeom prst="rect">
            <a:avLst/>
          </a:prstGeom>
          <a:noFill/>
        </p:spPr>
        <p:txBody>
          <a:bodyPr wrap="square" rtlCol="0">
            <a:spAutoFit/>
          </a:bodyPr>
          <a:lstStyle/>
          <a:p>
            <a:r>
              <a:rPr lang="es-CO" sz="1500" dirty="0">
                <a:solidFill>
                  <a:srgbClr val="222BCF"/>
                </a:solidFill>
                <a:latin typeface="Helvetica"/>
                <a:ea typeface="Calibri" panose="020F0502020204030204" pitchFamily="34" charset="0"/>
                <a:cs typeface="Helvetica"/>
              </a:rPr>
              <a:t>Flor no entendía la importancia del ahorro. Conforme recibía su quincena, la repartía en los gastos fijos y el sobrante lo destinaba a sus antojitos, como joyas, lentes oscuros y maquillaje. Fue hasta cuando su mamá enfermó que sustituyó las compras compulsivas por consultas y medicamentos</a:t>
            </a:r>
            <a:r>
              <a:rPr lang="es-CO" dirty="0"/>
              <a:t>:</a:t>
            </a:r>
          </a:p>
          <a:p>
            <a:endParaRPr lang="es-CO" dirty="0"/>
          </a:p>
          <a:p>
            <a:r>
              <a:rPr lang="es-CO" sz="1500" dirty="0">
                <a:solidFill>
                  <a:srgbClr val="222BCF"/>
                </a:solidFill>
                <a:latin typeface="Helvetica"/>
                <a:ea typeface="Calibri" panose="020F0502020204030204" pitchFamily="34" charset="0"/>
                <a:cs typeface="Helvetica"/>
              </a:rPr>
              <a:t>"Fue con la enfermedad de mi mamá que dejé de comprar lo que en realidad no me hacía falta. Además de mis antojos también gastaba de más en salidas a cine, comidas fuera de casa… en fin, en todo lo que se pudiera presentar los fines de semana bajo el argumento de ‘para eso trabajo’. …</a:t>
            </a:r>
          </a:p>
          <a:p>
            <a:endParaRPr lang="es-CO" sz="1500" dirty="0">
              <a:solidFill>
                <a:srgbClr val="222BCF"/>
              </a:solidFill>
              <a:latin typeface="Helvetica"/>
              <a:ea typeface="Calibri" panose="020F0502020204030204" pitchFamily="34" charset="0"/>
              <a:cs typeface="Helvetica"/>
            </a:endParaRPr>
          </a:p>
          <a:p>
            <a:r>
              <a:rPr lang="es-CO" sz="1500" dirty="0">
                <a:solidFill>
                  <a:srgbClr val="222BCF"/>
                </a:solidFill>
                <a:latin typeface="Helvetica"/>
                <a:ea typeface="Calibri" panose="020F0502020204030204" pitchFamily="34" charset="0"/>
                <a:cs typeface="Helvetica"/>
              </a:rPr>
              <a:t>Hace dos años a mi mamá le detectaron diabetes e hipertensión, problemas de salud que le impidieron seguir trabajando, dejándome a mí como el único ingreso de mi familia; todo ello, sumado a que debíamos pagar consultas, medicamentos y alimentos especiales para su dieta. </a:t>
            </a:r>
          </a:p>
          <a:p>
            <a:endParaRPr lang="es-ES" sz="1500" dirty="0">
              <a:solidFill>
                <a:srgbClr val="222BCF"/>
              </a:solidFill>
              <a:latin typeface="Helvetica"/>
              <a:ea typeface="Calibri" panose="020F0502020204030204" pitchFamily="34" charset="0"/>
              <a:cs typeface="Helvetica"/>
            </a:endParaRPr>
          </a:p>
          <a:p>
            <a:endParaRPr lang="es-CO" dirty="0"/>
          </a:p>
          <a:p>
            <a:pPr algn="just"/>
            <a:endParaRPr lang="es-ES" dirty="0">
              <a:latin typeface="Helvetica Light"/>
              <a:cs typeface="Helvetica Light"/>
            </a:endParaRPr>
          </a:p>
        </p:txBody>
      </p:sp>
    </p:spTree>
    <p:extLst>
      <p:ext uri="{BB962C8B-B14F-4D97-AF65-F5344CB8AC3E}">
        <p14:creationId xmlns:p14="http://schemas.microsoft.com/office/powerpoint/2010/main" val="348328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94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373907" y="4478227"/>
            <a:ext cx="3984660" cy="1477327"/>
          </a:xfrm>
          <a:prstGeom prst="rect">
            <a:avLst/>
          </a:prstGeom>
          <a:noFill/>
        </p:spPr>
        <p:txBody>
          <a:bodyPr wrap="square" rtlCol="0">
            <a:spAutoFit/>
          </a:bodyPr>
          <a:lstStyle/>
          <a:p>
            <a:pPr lvl="0"/>
            <a:r>
              <a:rPr lang="es-ES_tradnl" sz="2400" b="1" dirty="0">
                <a:solidFill>
                  <a:srgbClr val="F23F59"/>
                </a:solidFill>
                <a:latin typeface="Helvetica"/>
                <a:cs typeface="Helvetica"/>
              </a:rPr>
              <a:t>¿Están preparados para enfrentar la enfermedad de sus padres o pareja?</a:t>
            </a:r>
            <a:endParaRPr lang="es-CO" sz="2400" b="1" dirty="0">
              <a:solidFill>
                <a:srgbClr val="F23F59"/>
              </a:solidFill>
              <a:latin typeface="Helvetica"/>
              <a:cs typeface="Helvetica"/>
            </a:endParaRPr>
          </a:p>
          <a:p>
            <a:endParaRPr lang="es-ES" dirty="0">
              <a:latin typeface="Helvetica Light"/>
              <a:cs typeface="Helvetica Light"/>
            </a:endParaRPr>
          </a:p>
        </p:txBody>
      </p:sp>
      <p:sp>
        <p:nvSpPr>
          <p:cNvPr id="10" name="CuadroTexto 9"/>
          <p:cNvSpPr txBox="1"/>
          <p:nvPr/>
        </p:nvSpPr>
        <p:spPr>
          <a:xfrm>
            <a:off x="4373906" y="3507066"/>
            <a:ext cx="4275176" cy="830997"/>
          </a:xfrm>
          <a:prstGeom prst="rect">
            <a:avLst/>
          </a:prstGeom>
          <a:noFill/>
        </p:spPr>
        <p:txBody>
          <a:bodyPr wrap="square" rtlCol="0">
            <a:spAutoFit/>
          </a:bodyPr>
          <a:lstStyle/>
          <a:p>
            <a:pPr lvl="0"/>
            <a:r>
              <a:rPr lang="es-ES_tradnl" sz="2400" b="1" dirty="0">
                <a:solidFill>
                  <a:srgbClr val="F23F59"/>
                </a:solidFill>
                <a:latin typeface="Helvetica"/>
                <a:cs typeface="Helvetica"/>
              </a:rPr>
              <a:t>¿Están preparándose para su propia vejez?</a:t>
            </a:r>
            <a:endParaRPr lang="es-CO" sz="2400" b="1" dirty="0">
              <a:solidFill>
                <a:srgbClr val="F23F59"/>
              </a:solidFill>
              <a:latin typeface="Helvetica"/>
              <a:cs typeface="Helvetica"/>
            </a:endParaRPr>
          </a:p>
        </p:txBody>
      </p:sp>
      <p:sp>
        <p:nvSpPr>
          <p:cNvPr id="7" name="CuadroTexto 6"/>
          <p:cNvSpPr txBox="1"/>
          <p:nvPr/>
        </p:nvSpPr>
        <p:spPr>
          <a:xfrm>
            <a:off x="4440747" y="1146866"/>
            <a:ext cx="4307935" cy="2169825"/>
          </a:xfrm>
          <a:prstGeom prst="rect">
            <a:avLst/>
          </a:prstGeom>
          <a:noFill/>
        </p:spPr>
        <p:txBody>
          <a:bodyPr wrap="square" rtlCol="0">
            <a:spAutoFit/>
          </a:bodyPr>
          <a:lstStyle/>
          <a:p>
            <a:r>
              <a:rPr lang="es-CO" sz="1500" dirty="0">
                <a:solidFill>
                  <a:srgbClr val="222BCF"/>
                </a:solidFill>
                <a:latin typeface="Helvetica"/>
                <a:ea typeface="Calibri" panose="020F0502020204030204" pitchFamily="34" charset="0"/>
                <a:cs typeface="Helvetica"/>
              </a:rPr>
              <a:t>Fue en ese periodo cuando pensaba en el ayer, en los días en los que me sobraba dinero en las quincenas.</a:t>
            </a:r>
          </a:p>
          <a:p>
            <a:endParaRPr lang="es-CO" sz="1500" dirty="0">
              <a:solidFill>
                <a:srgbClr val="222BCF"/>
              </a:solidFill>
              <a:latin typeface="Helvetica"/>
              <a:ea typeface="Calibri" panose="020F0502020204030204" pitchFamily="34" charset="0"/>
              <a:cs typeface="Helvetica"/>
            </a:endParaRPr>
          </a:p>
          <a:p>
            <a:r>
              <a:rPr lang="es-CO" sz="1500" dirty="0">
                <a:solidFill>
                  <a:srgbClr val="222BCF"/>
                </a:solidFill>
                <a:latin typeface="Helvetica"/>
                <a:ea typeface="Calibri" panose="020F0502020204030204" pitchFamily="34" charset="0"/>
                <a:cs typeface="Helvetica"/>
              </a:rPr>
              <a:t>Digo, no eran grandes cantidades, pero sí las suficientes para guardar por lo menos $50.000. Las enfermedades no avisan, simplemente llegan y si no estás preparada para enfrentarlas, es terrible".</a:t>
            </a:r>
          </a:p>
        </p:txBody>
      </p:sp>
    </p:spTree>
    <p:extLst>
      <p:ext uri="{BB962C8B-B14F-4D97-AF65-F5344CB8AC3E}">
        <p14:creationId xmlns:p14="http://schemas.microsoft.com/office/powerpoint/2010/main" val="216658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uadroTexto 4"/>
          <p:cNvSpPr txBox="1">
            <a:spLocks noChangeArrowheads="1"/>
          </p:cNvSpPr>
          <p:nvPr/>
        </p:nvSpPr>
        <p:spPr bwMode="auto">
          <a:xfrm>
            <a:off x="377105" y="1171535"/>
            <a:ext cx="78486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defPPr>
              <a:defRPr lang="es-MX"/>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spcBef>
                <a:spcPct val="0"/>
              </a:spcBef>
              <a:buFontTx/>
              <a:buNone/>
            </a:pPr>
            <a:r>
              <a:rPr lang="es-CO" altLang="es-CO" sz="1500" dirty="0">
                <a:solidFill>
                  <a:srgbClr val="222BCF"/>
                </a:solidFill>
                <a:latin typeface="Helvetica"/>
                <a:ea typeface="Calibri" panose="020F0502020204030204" pitchFamily="34" charset="0"/>
                <a:cs typeface="Helvetica"/>
              </a:rPr>
              <a:t>Son la razón para guardar o acumular dinero, estas deben ser:</a:t>
            </a:r>
          </a:p>
        </p:txBody>
      </p:sp>
      <p:sp>
        <p:nvSpPr>
          <p:cNvPr id="8" name="CuadroTexto 7"/>
          <p:cNvSpPr txBox="1"/>
          <p:nvPr/>
        </p:nvSpPr>
        <p:spPr>
          <a:xfrm>
            <a:off x="2226748" y="2008024"/>
            <a:ext cx="4559873" cy="523220"/>
          </a:xfrm>
          <a:prstGeom prst="rect">
            <a:avLst/>
          </a:prstGeom>
          <a:noFill/>
        </p:spPr>
        <p:txBody>
          <a:bodyPr wrap="square" rtlCol="0">
            <a:spAutoFit/>
          </a:bodyPr>
          <a:lstStyle/>
          <a:p>
            <a:r>
              <a:rPr lang="es-ES" sz="2800" dirty="0">
                <a:solidFill>
                  <a:srgbClr val="222BCF"/>
                </a:solidFill>
                <a:latin typeface="Helvetica"/>
                <a:cs typeface="Helvetica"/>
              </a:rPr>
              <a:t>Concretas</a:t>
            </a:r>
          </a:p>
        </p:txBody>
      </p:sp>
      <p:sp>
        <p:nvSpPr>
          <p:cNvPr id="21" name="CuadroTexto 20"/>
          <p:cNvSpPr txBox="1"/>
          <p:nvPr/>
        </p:nvSpPr>
        <p:spPr>
          <a:xfrm>
            <a:off x="2226748" y="3171857"/>
            <a:ext cx="4559873" cy="523220"/>
          </a:xfrm>
          <a:prstGeom prst="rect">
            <a:avLst/>
          </a:prstGeom>
          <a:noFill/>
        </p:spPr>
        <p:txBody>
          <a:bodyPr wrap="square" rtlCol="0">
            <a:spAutoFit/>
          </a:bodyPr>
          <a:lstStyle/>
          <a:p>
            <a:r>
              <a:rPr lang="es-ES" sz="2800" dirty="0">
                <a:solidFill>
                  <a:srgbClr val="222BCF"/>
                </a:solidFill>
                <a:latin typeface="Helvetica"/>
                <a:cs typeface="Helvetica"/>
              </a:rPr>
              <a:t>Alcanzables</a:t>
            </a:r>
          </a:p>
        </p:txBody>
      </p:sp>
      <p:sp>
        <p:nvSpPr>
          <p:cNvPr id="22" name="CuadroTexto 21"/>
          <p:cNvSpPr txBox="1"/>
          <p:nvPr/>
        </p:nvSpPr>
        <p:spPr>
          <a:xfrm>
            <a:off x="2226747" y="4322111"/>
            <a:ext cx="5774842" cy="523220"/>
          </a:xfrm>
          <a:prstGeom prst="rect">
            <a:avLst/>
          </a:prstGeom>
          <a:noFill/>
        </p:spPr>
        <p:txBody>
          <a:bodyPr wrap="square" rtlCol="0">
            <a:spAutoFit/>
          </a:bodyPr>
          <a:lstStyle/>
          <a:p>
            <a:r>
              <a:rPr lang="es-ES" sz="2800" dirty="0">
                <a:solidFill>
                  <a:srgbClr val="222BCF"/>
                </a:solidFill>
                <a:latin typeface="Helvetica"/>
                <a:cs typeface="Helvetica"/>
              </a:rPr>
              <a:t>Tener un tiempo definido</a:t>
            </a:r>
          </a:p>
        </p:txBody>
      </p:sp>
      <p:sp>
        <p:nvSpPr>
          <p:cNvPr id="23" name="CuadroTexto 22"/>
          <p:cNvSpPr txBox="1"/>
          <p:nvPr/>
        </p:nvSpPr>
        <p:spPr>
          <a:xfrm>
            <a:off x="2226748" y="5759995"/>
            <a:ext cx="6084277" cy="830997"/>
          </a:xfrm>
          <a:prstGeom prst="rect">
            <a:avLst/>
          </a:prstGeom>
          <a:noFill/>
        </p:spPr>
        <p:txBody>
          <a:bodyPr wrap="square" rtlCol="0">
            <a:spAutoFit/>
          </a:bodyPr>
          <a:lstStyle/>
          <a:p>
            <a:r>
              <a:rPr lang="es-ES" sz="2400" b="1" dirty="0">
                <a:solidFill>
                  <a:srgbClr val="F23F59"/>
                </a:solidFill>
                <a:latin typeface="Helvetica"/>
                <a:cs typeface="Helvetica"/>
              </a:rPr>
              <a:t>Para cumplirlas se debe hacer un plan de ahorro</a:t>
            </a:r>
            <a:r>
              <a:rPr lang="is-IS" sz="2400" b="1" dirty="0">
                <a:solidFill>
                  <a:srgbClr val="F23F59"/>
                </a:solidFill>
                <a:latin typeface="Helvetica"/>
                <a:cs typeface="Helvetica"/>
              </a:rPr>
              <a:t>…</a:t>
            </a:r>
            <a:endParaRPr lang="es-ES" sz="2400" b="1" dirty="0">
              <a:solidFill>
                <a:srgbClr val="F23F59"/>
              </a:solidFill>
              <a:latin typeface="Helvetica"/>
              <a:cs typeface="Helvetica"/>
            </a:endParaRPr>
          </a:p>
        </p:txBody>
      </p:sp>
    </p:spTree>
    <p:extLst>
      <p:ext uri="{BB962C8B-B14F-4D97-AF65-F5344CB8AC3E}">
        <p14:creationId xmlns:p14="http://schemas.microsoft.com/office/powerpoint/2010/main" val="2518635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522929" y="286517"/>
            <a:ext cx="3813552" cy="2739211"/>
          </a:xfrm>
          <a:prstGeom prst="rect">
            <a:avLst/>
          </a:prstGeom>
          <a:noFill/>
        </p:spPr>
        <p:txBody>
          <a:bodyPr wrap="square" rtlCol="0">
            <a:spAutoFit/>
          </a:bodyPr>
          <a:lstStyle/>
          <a:p>
            <a:r>
              <a:rPr lang="es-ES" sz="2400" dirty="0">
                <a:solidFill>
                  <a:schemeClr val="bg1"/>
                </a:solidFill>
                <a:latin typeface="Helvetica"/>
                <a:cs typeface="Helvetica"/>
              </a:rPr>
              <a:t>Actividad 1: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¿Cuál es su propósito de ahorro?</a:t>
            </a:r>
          </a:p>
        </p:txBody>
      </p:sp>
    </p:spTree>
    <p:extLst>
      <p:ext uri="{BB962C8B-B14F-4D97-AF65-F5344CB8AC3E}">
        <p14:creationId xmlns:p14="http://schemas.microsoft.com/office/powerpoint/2010/main" val="473868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ángulo 1"/>
          <p:cNvSpPr/>
          <p:nvPr/>
        </p:nvSpPr>
        <p:spPr>
          <a:xfrm>
            <a:off x="489727" y="1836865"/>
            <a:ext cx="8126155" cy="4093428"/>
          </a:xfrm>
          <a:prstGeom prst="rect">
            <a:avLst/>
          </a:prstGeom>
        </p:spPr>
        <p:txBody>
          <a:bodyPr wrap="square">
            <a:spAutoFit/>
          </a:bodyPr>
          <a:lstStyle/>
          <a:p>
            <a:pPr marL="457200" indent="-457200" algn="ctr">
              <a:buSzPct val="150000"/>
              <a:buFont typeface="+mj-lt"/>
              <a:buAutoNum type="arabicPeriod"/>
            </a:pPr>
            <a:r>
              <a:rPr lang="es-CO" sz="2000" dirty="0">
                <a:solidFill>
                  <a:srgbClr val="222BCF"/>
                </a:solidFill>
                <a:latin typeface="Helvetica"/>
                <a:ea typeface="Calibri" panose="020F0502020204030204" pitchFamily="34" charset="0"/>
                <a:cs typeface="Helvetica"/>
              </a:rPr>
              <a:t>Defina sus </a:t>
            </a:r>
            <a:r>
              <a:rPr lang="es-CO" sz="2000" b="1" dirty="0">
                <a:solidFill>
                  <a:srgbClr val="222BCF"/>
                </a:solidFill>
                <a:latin typeface="Helvetica"/>
                <a:ea typeface="Calibri" panose="020F0502020204030204" pitchFamily="34" charset="0"/>
                <a:cs typeface="Helvetica"/>
              </a:rPr>
              <a:t>metas de ahorro. </a:t>
            </a:r>
          </a:p>
          <a:p>
            <a:pPr marL="457200" indent="-457200" algn="ctr">
              <a:buClr>
                <a:schemeClr val="tx2">
                  <a:lumMod val="75000"/>
                </a:schemeClr>
              </a:buClr>
              <a:buSzPct val="150000"/>
              <a:buFont typeface="+mj-lt"/>
              <a:buAutoNum type="arabicPeriod"/>
            </a:pPr>
            <a:endParaRPr lang="es-CO" sz="2000" dirty="0">
              <a:solidFill>
                <a:srgbClr val="222BCF"/>
              </a:solidFill>
              <a:latin typeface="Helvetica"/>
              <a:ea typeface="Calibri" panose="020F0502020204030204" pitchFamily="34" charset="0"/>
              <a:cs typeface="Helvetica"/>
            </a:endParaRPr>
          </a:p>
          <a:p>
            <a:pPr marL="457200" indent="-457200" algn="ctr">
              <a:buSzPct val="150000"/>
              <a:buFont typeface="+mj-lt"/>
              <a:buAutoNum type="arabicPeriod"/>
            </a:pPr>
            <a:r>
              <a:rPr lang="es-CO" sz="2000" dirty="0">
                <a:solidFill>
                  <a:srgbClr val="222BCF"/>
                </a:solidFill>
                <a:latin typeface="Helvetica"/>
                <a:ea typeface="Calibri" panose="020F0502020204030204" pitchFamily="34" charset="0"/>
                <a:cs typeface="Helvetica"/>
              </a:rPr>
              <a:t>Planee el tiempo (en meses) en el que desea cumplirlas.</a:t>
            </a:r>
          </a:p>
          <a:p>
            <a:pPr marL="457200" indent="-457200" algn="ctr">
              <a:buClr>
                <a:schemeClr val="tx2">
                  <a:lumMod val="75000"/>
                </a:schemeClr>
              </a:buClr>
              <a:buSzPct val="150000"/>
              <a:buFont typeface="+mj-lt"/>
              <a:buAutoNum type="arabicPeriod"/>
            </a:pPr>
            <a:endParaRPr lang="es-CO" sz="2000" dirty="0">
              <a:solidFill>
                <a:srgbClr val="222BCF"/>
              </a:solidFill>
              <a:latin typeface="Helvetica"/>
              <a:ea typeface="Calibri" panose="020F0502020204030204" pitchFamily="34" charset="0"/>
              <a:cs typeface="Helvetica"/>
            </a:endParaRPr>
          </a:p>
          <a:p>
            <a:pPr marL="457200" indent="-457200" algn="ctr">
              <a:buSzPct val="150000"/>
              <a:buFont typeface="+mj-lt"/>
              <a:buAutoNum type="arabicPeriod"/>
            </a:pPr>
            <a:r>
              <a:rPr lang="es-CO" sz="2000" dirty="0">
                <a:solidFill>
                  <a:srgbClr val="222BCF"/>
                </a:solidFill>
                <a:latin typeface="Helvetica"/>
                <a:ea typeface="Calibri" panose="020F0502020204030204" pitchFamily="34" charset="0"/>
                <a:cs typeface="Helvetica"/>
              </a:rPr>
              <a:t>Defina el </a:t>
            </a:r>
            <a:r>
              <a:rPr lang="es-CO" sz="2000" b="1" dirty="0">
                <a:solidFill>
                  <a:srgbClr val="222BCF"/>
                </a:solidFill>
                <a:latin typeface="Helvetica"/>
                <a:ea typeface="Calibri" panose="020F0502020204030204" pitchFamily="34" charset="0"/>
                <a:cs typeface="Helvetica"/>
              </a:rPr>
              <a:t>monto de sus metas.</a:t>
            </a:r>
          </a:p>
          <a:p>
            <a:pPr marL="457200" indent="-457200" algn="ctr">
              <a:buClr>
                <a:schemeClr val="tx2">
                  <a:lumMod val="75000"/>
                </a:schemeClr>
              </a:buClr>
              <a:buSzPct val="150000"/>
              <a:buFont typeface="+mj-lt"/>
              <a:buAutoNum type="arabicPeriod"/>
            </a:pPr>
            <a:endParaRPr lang="es-CO" sz="2000" dirty="0">
              <a:solidFill>
                <a:srgbClr val="222BCF"/>
              </a:solidFill>
              <a:latin typeface="Helvetica"/>
              <a:ea typeface="Calibri" panose="020F0502020204030204" pitchFamily="34" charset="0"/>
              <a:cs typeface="Helvetica"/>
            </a:endParaRPr>
          </a:p>
          <a:p>
            <a:pPr marL="457200" indent="-457200" algn="ctr">
              <a:buSzPct val="150000"/>
              <a:buFont typeface="+mj-lt"/>
              <a:buAutoNum type="arabicPeriod"/>
            </a:pPr>
            <a:r>
              <a:rPr lang="es-CO" sz="2000" dirty="0">
                <a:solidFill>
                  <a:srgbClr val="222BCF"/>
                </a:solidFill>
                <a:latin typeface="Helvetica"/>
                <a:ea typeface="Calibri" panose="020F0502020204030204" pitchFamily="34" charset="0"/>
                <a:cs typeface="Helvetica"/>
              </a:rPr>
              <a:t>Calcule cuánto debe ahorrar cada mes para lograrlas. Esto se hace al dividir el monto total entre el tiempo en el que desea cumplirlas.</a:t>
            </a:r>
          </a:p>
          <a:p>
            <a:pPr marL="457200" indent="-457200" algn="ctr">
              <a:buClr>
                <a:schemeClr val="tx2">
                  <a:lumMod val="75000"/>
                </a:schemeClr>
              </a:buClr>
              <a:buSzPct val="150000"/>
              <a:buFont typeface="+mj-lt"/>
              <a:buAutoNum type="arabicPeriod"/>
            </a:pPr>
            <a:endParaRPr lang="es-CO" sz="2000" dirty="0">
              <a:solidFill>
                <a:srgbClr val="222BCF"/>
              </a:solidFill>
              <a:latin typeface="Helvetica"/>
              <a:ea typeface="Calibri" panose="020F0502020204030204" pitchFamily="34" charset="0"/>
              <a:cs typeface="Helvetica"/>
            </a:endParaRPr>
          </a:p>
          <a:p>
            <a:pPr marL="457200" indent="-457200" algn="ctr">
              <a:buClr>
                <a:srgbClr val="222BCF"/>
              </a:buClr>
              <a:buSzPct val="150000"/>
              <a:buFont typeface="+mj-lt"/>
              <a:buAutoNum type="arabicPeriod"/>
            </a:pPr>
            <a:r>
              <a:rPr lang="es-CO" sz="2000" dirty="0">
                <a:solidFill>
                  <a:srgbClr val="222BCF"/>
                </a:solidFill>
                <a:latin typeface="Helvetica"/>
                <a:ea typeface="Calibri" panose="020F0502020204030204" pitchFamily="34" charset="0"/>
                <a:cs typeface="Helvetica"/>
              </a:rPr>
              <a:t>Compare con su </a:t>
            </a:r>
            <a:r>
              <a:rPr lang="es-CO" sz="2000" b="1" dirty="0">
                <a:solidFill>
                  <a:srgbClr val="222BCF"/>
                </a:solidFill>
                <a:latin typeface="Helvetica"/>
                <a:ea typeface="Calibri" panose="020F0502020204030204" pitchFamily="34" charset="0"/>
                <a:cs typeface="Helvetica"/>
              </a:rPr>
              <a:t>capacidad de ahorro</a:t>
            </a:r>
            <a:r>
              <a:rPr lang="es-CO" sz="2000" dirty="0">
                <a:solidFill>
                  <a:srgbClr val="222BCF"/>
                </a:solidFill>
                <a:latin typeface="Helvetica"/>
                <a:ea typeface="Calibri" panose="020F0502020204030204" pitchFamily="34" charset="0"/>
                <a:cs typeface="Helvetica"/>
              </a:rPr>
              <a:t> para saber si es posible hacer ese ahorro o necesita más plazo para lograrlo o reducir algunos gastos innecesarios.</a:t>
            </a:r>
          </a:p>
        </p:txBody>
      </p:sp>
    </p:spTree>
    <p:extLst>
      <p:ext uri="{BB962C8B-B14F-4D97-AF65-F5344CB8AC3E}">
        <p14:creationId xmlns:p14="http://schemas.microsoft.com/office/powerpoint/2010/main" val="2438969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92094" y="820377"/>
            <a:ext cx="6400799" cy="400110"/>
          </a:xfrm>
          <a:prstGeom prst="rect">
            <a:avLst/>
          </a:prstGeom>
          <a:noFill/>
        </p:spPr>
        <p:txBody>
          <a:bodyPr wrap="square" rtlCol="0">
            <a:spAutoFit/>
          </a:bodyPr>
          <a:lstStyle/>
          <a:p>
            <a:pPr defTabSz="457200"/>
            <a:r>
              <a:rPr lang="es-CO" sz="2000" b="1" dirty="0">
                <a:solidFill>
                  <a:srgbClr val="EAB94E"/>
                </a:solidFill>
                <a:latin typeface="Helvetica"/>
                <a:cs typeface="Helvetica"/>
              </a:rPr>
              <a:t>Ejemplo plan de ahorro…</a:t>
            </a:r>
            <a:endParaRPr lang="es-CO" sz="1000" b="1" dirty="0">
              <a:solidFill>
                <a:srgbClr val="EAB94E"/>
              </a:solidFill>
              <a:latin typeface="Helvetica"/>
              <a:cs typeface="Helvetica"/>
            </a:endParaRPr>
          </a:p>
        </p:txBody>
      </p:sp>
      <p:sp>
        <p:nvSpPr>
          <p:cNvPr id="4" name="CuadroTexto 3"/>
          <p:cNvSpPr txBox="1"/>
          <p:nvPr/>
        </p:nvSpPr>
        <p:spPr>
          <a:xfrm>
            <a:off x="1188879" y="1860010"/>
            <a:ext cx="710576" cy="369332"/>
          </a:xfrm>
          <a:prstGeom prst="rect">
            <a:avLst/>
          </a:prstGeom>
          <a:noFill/>
        </p:spPr>
        <p:txBody>
          <a:bodyPr wrap="none" rtlCol="0">
            <a:spAutoFit/>
          </a:bodyPr>
          <a:lstStyle/>
          <a:p>
            <a:r>
              <a:rPr lang="es-ES" b="1" dirty="0">
                <a:solidFill>
                  <a:schemeClr val="bg1"/>
                </a:solidFill>
                <a:latin typeface="Helvetica"/>
                <a:cs typeface="Helvetica"/>
              </a:rPr>
              <a:t>Meta</a:t>
            </a:r>
          </a:p>
        </p:txBody>
      </p:sp>
      <p:sp>
        <p:nvSpPr>
          <p:cNvPr id="5" name="CuadroTexto 4"/>
          <p:cNvSpPr txBox="1"/>
          <p:nvPr/>
        </p:nvSpPr>
        <p:spPr>
          <a:xfrm>
            <a:off x="2182269" y="1787117"/>
            <a:ext cx="1329452" cy="584775"/>
          </a:xfrm>
          <a:prstGeom prst="rect">
            <a:avLst/>
          </a:prstGeom>
          <a:noFill/>
        </p:spPr>
        <p:txBody>
          <a:bodyPr wrap="square" rtlCol="0">
            <a:spAutoFit/>
          </a:bodyPr>
          <a:lstStyle/>
          <a:p>
            <a:r>
              <a:rPr lang="es-ES" sz="1600" b="1" dirty="0">
                <a:solidFill>
                  <a:srgbClr val="EAB94E"/>
                </a:solidFill>
                <a:latin typeface="Helvetica"/>
                <a:cs typeface="Helvetica"/>
              </a:rPr>
              <a:t>¿Cuánto cuesta?</a:t>
            </a:r>
          </a:p>
        </p:txBody>
      </p:sp>
      <p:sp>
        <p:nvSpPr>
          <p:cNvPr id="6" name="CuadroTexto 5"/>
          <p:cNvSpPr txBox="1"/>
          <p:nvPr/>
        </p:nvSpPr>
        <p:spPr>
          <a:xfrm>
            <a:off x="3613598" y="1876090"/>
            <a:ext cx="2053516" cy="338554"/>
          </a:xfrm>
          <a:prstGeom prst="rect">
            <a:avLst/>
          </a:prstGeom>
          <a:noFill/>
        </p:spPr>
        <p:txBody>
          <a:bodyPr wrap="square" rtlCol="0">
            <a:spAutoFit/>
          </a:bodyPr>
          <a:lstStyle/>
          <a:p>
            <a:r>
              <a:rPr lang="es-ES" sz="1600" b="1" dirty="0">
                <a:solidFill>
                  <a:srgbClr val="EAB94E"/>
                </a:solidFill>
                <a:latin typeface="Helvetica"/>
                <a:cs typeface="Helvetica"/>
              </a:rPr>
              <a:t>¿</a:t>
            </a:r>
            <a:r>
              <a:rPr lang="es-ES" sz="1600" b="1">
                <a:solidFill>
                  <a:srgbClr val="EAB94E"/>
                </a:solidFill>
                <a:latin typeface="Helvetica"/>
                <a:cs typeface="Helvetica"/>
              </a:rPr>
              <a:t>Cómo lo lograré</a:t>
            </a:r>
            <a:r>
              <a:rPr lang="es-ES" sz="1600" b="1" dirty="0">
                <a:solidFill>
                  <a:srgbClr val="EAB94E"/>
                </a:solidFill>
                <a:latin typeface="Helvetica"/>
                <a:cs typeface="Helvetica"/>
              </a:rPr>
              <a:t>? </a:t>
            </a:r>
          </a:p>
        </p:txBody>
      </p:sp>
      <p:sp>
        <p:nvSpPr>
          <p:cNvPr id="7" name="CuadroTexto 6"/>
          <p:cNvSpPr txBox="1"/>
          <p:nvPr/>
        </p:nvSpPr>
        <p:spPr>
          <a:xfrm>
            <a:off x="5608288" y="1569106"/>
            <a:ext cx="1475566" cy="1077218"/>
          </a:xfrm>
          <a:prstGeom prst="rect">
            <a:avLst/>
          </a:prstGeom>
          <a:noFill/>
        </p:spPr>
        <p:txBody>
          <a:bodyPr wrap="square" rtlCol="0">
            <a:spAutoFit/>
          </a:bodyPr>
          <a:lstStyle/>
          <a:p>
            <a:r>
              <a:rPr lang="es-ES" sz="1600" b="1" dirty="0">
                <a:solidFill>
                  <a:srgbClr val="EAB94E"/>
                </a:solidFill>
                <a:latin typeface="Helvetica"/>
                <a:cs typeface="Helvetica"/>
              </a:rPr>
              <a:t>¿Cuánto puedo ahorrar </a:t>
            </a:r>
            <a:r>
              <a:rPr lang="es-ES" sz="1600" b="1">
                <a:solidFill>
                  <a:srgbClr val="EAB94E"/>
                </a:solidFill>
                <a:latin typeface="Helvetica"/>
                <a:cs typeface="Helvetica"/>
              </a:rPr>
              <a:t>en la quincena</a:t>
            </a:r>
            <a:r>
              <a:rPr lang="es-ES" sz="1600" b="1" dirty="0">
                <a:solidFill>
                  <a:srgbClr val="EAB94E"/>
                </a:solidFill>
                <a:latin typeface="Helvetica"/>
                <a:cs typeface="Helvetica"/>
              </a:rPr>
              <a:t>?</a:t>
            </a:r>
          </a:p>
        </p:txBody>
      </p:sp>
      <p:sp>
        <p:nvSpPr>
          <p:cNvPr id="8" name="CuadroTexto 7"/>
          <p:cNvSpPr txBox="1"/>
          <p:nvPr/>
        </p:nvSpPr>
        <p:spPr>
          <a:xfrm>
            <a:off x="7005082" y="1540896"/>
            <a:ext cx="1374962" cy="1077218"/>
          </a:xfrm>
          <a:prstGeom prst="rect">
            <a:avLst/>
          </a:prstGeom>
          <a:noFill/>
        </p:spPr>
        <p:txBody>
          <a:bodyPr wrap="square" rtlCol="0">
            <a:spAutoFit/>
          </a:bodyPr>
          <a:lstStyle/>
          <a:p>
            <a:r>
              <a:rPr lang="es-ES" sz="1600" b="1" dirty="0">
                <a:solidFill>
                  <a:srgbClr val="EAB94E"/>
                </a:solidFill>
                <a:latin typeface="Helvetica"/>
                <a:cs typeface="Helvetica"/>
              </a:rPr>
              <a:t>¿En cuántas quincenas lo lograré?</a:t>
            </a:r>
          </a:p>
        </p:txBody>
      </p:sp>
      <p:sp>
        <p:nvSpPr>
          <p:cNvPr id="9" name="CuadroTexto 8"/>
          <p:cNvSpPr txBox="1"/>
          <p:nvPr/>
        </p:nvSpPr>
        <p:spPr>
          <a:xfrm>
            <a:off x="923826" y="2994945"/>
            <a:ext cx="1218287" cy="766350"/>
          </a:xfrm>
          <a:prstGeom prst="rect">
            <a:avLst/>
          </a:prstGeom>
          <a:noFill/>
        </p:spPr>
        <p:txBody>
          <a:bodyPr wrap="square" rtlCol="0">
            <a:spAutoFit/>
          </a:bodyPr>
          <a:lstStyle/>
          <a:p>
            <a:r>
              <a:rPr lang="es-ES" sz="1400" dirty="0">
                <a:latin typeface="Helvetica Light"/>
                <a:cs typeface="Helvetica Light"/>
              </a:rPr>
              <a:t>Comprar una sala en diciembre</a:t>
            </a:r>
          </a:p>
        </p:txBody>
      </p:sp>
      <p:sp>
        <p:nvSpPr>
          <p:cNvPr id="10" name="CuadroTexto 9"/>
          <p:cNvSpPr txBox="1"/>
          <p:nvPr/>
        </p:nvSpPr>
        <p:spPr>
          <a:xfrm>
            <a:off x="2233651" y="2994944"/>
            <a:ext cx="983243" cy="307777"/>
          </a:xfrm>
          <a:prstGeom prst="rect">
            <a:avLst/>
          </a:prstGeom>
          <a:noFill/>
        </p:spPr>
        <p:txBody>
          <a:bodyPr wrap="none" rtlCol="0">
            <a:spAutoFit/>
          </a:bodyPr>
          <a:lstStyle/>
          <a:p>
            <a:r>
              <a:rPr lang="es-ES" sz="1400" b="1" dirty="0">
                <a:solidFill>
                  <a:srgbClr val="00B050"/>
                </a:solidFill>
                <a:latin typeface="Helvetica Light"/>
                <a:cs typeface="Helvetica Light"/>
              </a:rPr>
              <a:t>$ 500.000</a:t>
            </a:r>
          </a:p>
        </p:txBody>
      </p:sp>
      <p:sp>
        <p:nvSpPr>
          <p:cNvPr id="11" name="CuadroTexto 10"/>
          <p:cNvSpPr txBox="1"/>
          <p:nvPr/>
        </p:nvSpPr>
        <p:spPr>
          <a:xfrm>
            <a:off x="3680195" y="2888014"/>
            <a:ext cx="1877437" cy="2462213"/>
          </a:xfrm>
          <a:prstGeom prst="rect">
            <a:avLst/>
          </a:prstGeom>
          <a:noFill/>
        </p:spPr>
        <p:txBody>
          <a:bodyPr wrap="none" rtlCol="0">
            <a:spAutoFit/>
          </a:bodyPr>
          <a:lstStyle/>
          <a:p>
            <a:r>
              <a:rPr lang="es-ES" sz="1400" b="1" dirty="0">
                <a:solidFill>
                  <a:srgbClr val="EAB94E"/>
                </a:solidFill>
                <a:latin typeface="Helvetica"/>
                <a:cs typeface="Helvetica"/>
              </a:rPr>
              <a:t>Reduciendo gastos</a:t>
            </a:r>
          </a:p>
          <a:p>
            <a:r>
              <a:rPr lang="es-ES" sz="1400" b="1" dirty="0">
                <a:solidFill>
                  <a:srgbClr val="EAB94E"/>
                </a:solidFill>
                <a:latin typeface="Helvetica"/>
                <a:cs typeface="Helvetica"/>
              </a:rPr>
              <a:t>en cosas que no </a:t>
            </a:r>
          </a:p>
          <a:p>
            <a:r>
              <a:rPr lang="es-ES" sz="1400" b="1" dirty="0">
                <a:solidFill>
                  <a:srgbClr val="EAB94E"/>
                </a:solidFill>
                <a:latin typeface="Helvetica"/>
                <a:cs typeface="Helvetica"/>
              </a:rPr>
              <a:t>necesita:</a:t>
            </a:r>
          </a:p>
          <a:p>
            <a:endParaRPr lang="es-ES" sz="1400" dirty="0">
              <a:solidFill>
                <a:srgbClr val="EAB94E"/>
              </a:solidFill>
              <a:latin typeface="Helvetica Light"/>
              <a:cs typeface="Helvetica Light"/>
            </a:endParaRPr>
          </a:p>
          <a:p>
            <a:r>
              <a:rPr lang="es-ES" sz="1400" dirty="0">
                <a:latin typeface="Helvetica Light"/>
                <a:cs typeface="Helvetica Light"/>
              </a:rPr>
              <a:t>Alimentos: Gaseosas</a:t>
            </a:r>
          </a:p>
          <a:p>
            <a:r>
              <a:rPr lang="es-ES" sz="1400" dirty="0">
                <a:latin typeface="Helvetica Light"/>
                <a:cs typeface="Helvetica Light"/>
              </a:rPr>
              <a:t>Empanadas y </a:t>
            </a:r>
          </a:p>
          <a:p>
            <a:r>
              <a:rPr lang="es-ES" sz="1400" dirty="0">
                <a:latin typeface="Helvetica Light"/>
                <a:cs typeface="Helvetica Light"/>
              </a:rPr>
              <a:t>Golosinas ($35.000)</a:t>
            </a:r>
          </a:p>
          <a:p>
            <a:endParaRPr lang="es-ES" sz="1400" dirty="0">
              <a:latin typeface="Helvetica Light"/>
              <a:cs typeface="Helvetica Light"/>
            </a:endParaRPr>
          </a:p>
          <a:p>
            <a:r>
              <a:rPr lang="es-ES" sz="1400" dirty="0">
                <a:latin typeface="Helvetica Light"/>
                <a:cs typeface="Helvetica Light"/>
              </a:rPr>
              <a:t>Manicure y </a:t>
            </a:r>
          </a:p>
          <a:p>
            <a:r>
              <a:rPr lang="es-ES" sz="1400" dirty="0">
                <a:latin typeface="Helvetica Light"/>
                <a:cs typeface="Helvetica Light"/>
              </a:rPr>
              <a:t>Decoración de uñas</a:t>
            </a:r>
          </a:p>
          <a:p>
            <a:r>
              <a:rPr lang="es-ES" sz="1400" dirty="0">
                <a:latin typeface="Helvetica Light"/>
                <a:cs typeface="Helvetica Light"/>
              </a:rPr>
              <a:t>($15.000)</a:t>
            </a:r>
          </a:p>
        </p:txBody>
      </p:sp>
      <p:sp>
        <p:nvSpPr>
          <p:cNvPr id="12" name="CuadroTexto 11"/>
          <p:cNvSpPr txBox="1"/>
          <p:nvPr/>
        </p:nvSpPr>
        <p:spPr>
          <a:xfrm>
            <a:off x="5755250" y="2994944"/>
            <a:ext cx="883421" cy="307777"/>
          </a:xfrm>
          <a:prstGeom prst="rect">
            <a:avLst/>
          </a:prstGeom>
          <a:noFill/>
        </p:spPr>
        <p:txBody>
          <a:bodyPr wrap="none" rtlCol="0">
            <a:spAutoFit/>
          </a:bodyPr>
          <a:lstStyle/>
          <a:p>
            <a:r>
              <a:rPr lang="es-ES" sz="1400" b="1" dirty="0">
                <a:solidFill>
                  <a:srgbClr val="00B050"/>
                </a:solidFill>
                <a:latin typeface="Helvetica Light"/>
                <a:cs typeface="Helvetica Light"/>
              </a:rPr>
              <a:t>$ 50.000</a:t>
            </a:r>
          </a:p>
        </p:txBody>
      </p:sp>
      <p:sp>
        <p:nvSpPr>
          <p:cNvPr id="13" name="CuadroTexto 12"/>
          <p:cNvSpPr txBox="1"/>
          <p:nvPr/>
        </p:nvSpPr>
        <p:spPr>
          <a:xfrm>
            <a:off x="7190898" y="2994944"/>
            <a:ext cx="1232256" cy="307777"/>
          </a:xfrm>
          <a:prstGeom prst="rect">
            <a:avLst/>
          </a:prstGeom>
          <a:noFill/>
        </p:spPr>
        <p:txBody>
          <a:bodyPr wrap="none" rtlCol="0">
            <a:spAutoFit/>
          </a:bodyPr>
          <a:lstStyle/>
          <a:p>
            <a:r>
              <a:rPr lang="es-ES" sz="1400" dirty="0">
                <a:latin typeface="Helvetica Light"/>
                <a:cs typeface="Helvetica Light"/>
              </a:rPr>
              <a:t>10 (5 meses)</a:t>
            </a:r>
          </a:p>
        </p:txBody>
      </p:sp>
      <p:cxnSp>
        <p:nvCxnSpPr>
          <p:cNvPr id="14" name="Conector recto 13"/>
          <p:cNvCxnSpPr/>
          <p:nvPr/>
        </p:nvCxnSpPr>
        <p:spPr>
          <a:xfrm flipV="1">
            <a:off x="3595477" y="1359501"/>
            <a:ext cx="0" cy="1404594"/>
          </a:xfrm>
          <a:prstGeom prst="line">
            <a:avLst/>
          </a:prstGeom>
          <a:ln w="30480">
            <a:solidFill>
              <a:srgbClr val="EAB94E"/>
            </a:solidFill>
          </a:ln>
        </p:spPr>
        <p:style>
          <a:lnRef idx="1">
            <a:schemeClr val="accent6"/>
          </a:lnRef>
          <a:fillRef idx="0">
            <a:schemeClr val="accent6"/>
          </a:fillRef>
          <a:effectRef idx="0">
            <a:schemeClr val="accent6"/>
          </a:effectRef>
          <a:fontRef idx="minor">
            <a:schemeClr val="tx1"/>
          </a:fontRef>
        </p:style>
      </p:cxnSp>
      <p:cxnSp>
        <p:nvCxnSpPr>
          <p:cNvPr id="15" name="Conector recto 14"/>
          <p:cNvCxnSpPr/>
          <p:nvPr/>
        </p:nvCxnSpPr>
        <p:spPr>
          <a:xfrm flipV="1">
            <a:off x="2142113" y="1359501"/>
            <a:ext cx="0" cy="1404594"/>
          </a:xfrm>
          <a:prstGeom prst="line">
            <a:avLst/>
          </a:prstGeom>
          <a:ln w="30480">
            <a:solidFill>
              <a:srgbClr val="EAB94E"/>
            </a:solidFill>
          </a:ln>
        </p:spPr>
        <p:style>
          <a:lnRef idx="1">
            <a:schemeClr val="accent6"/>
          </a:lnRef>
          <a:fillRef idx="0">
            <a:schemeClr val="accent6"/>
          </a:fillRef>
          <a:effectRef idx="0">
            <a:schemeClr val="accent6"/>
          </a:effectRef>
          <a:fontRef idx="minor">
            <a:schemeClr val="tx1"/>
          </a:fontRef>
        </p:style>
      </p:cxnSp>
      <p:cxnSp>
        <p:nvCxnSpPr>
          <p:cNvPr id="16" name="Conector recto 15"/>
          <p:cNvCxnSpPr/>
          <p:nvPr/>
        </p:nvCxnSpPr>
        <p:spPr>
          <a:xfrm flipV="1">
            <a:off x="5620148" y="1359501"/>
            <a:ext cx="0" cy="1404594"/>
          </a:xfrm>
          <a:prstGeom prst="line">
            <a:avLst/>
          </a:prstGeom>
          <a:ln w="30480">
            <a:solidFill>
              <a:srgbClr val="EAB94E"/>
            </a:solidFill>
          </a:ln>
        </p:spPr>
        <p:style>
          <a:lnRef idx="1">
            <a:schemeClr val="accent6"/>
          </a:lnRef>
          <a:fillRef idx="0">
            <a:schemeClr val="accent6"/>
          </a:fillRef>
          <a:effectRef idx="0">
            <a:schemeClr val="accent6"/>
          </a:effectRef>
          <a:fontRef idx="minor">
            <a:schemeClr val="tx1"/>
          </a:fontRef>
        </p:style>
      </p:cxnSp>
      <p:cxnSp>
        <p:nvCxnSpPr>
          <p:cNvPr id="17" name="Conector recto 16"/>
          <p:cNvCxnSpPr/>
          <p:nvPr/>
        </p:nvCxnSpPr>
        <p:spPr>
          <a:xfrm flipV="1">
            <a:off x="7000096" y="1359501"/>
            <a:ext cx="0" cy="1404594"/>
          </a:xfrm>
          <a:prstGeom prst="line">
            <a:avLst/>
          </a:prstGeom>
          <a:ln w="30480">
            <a:solidFill>
              <a:srgbClr val="EAB94E"/>
            </a:solidFill>
          </a:ln>
        </p:spPr>
        <p:style>
          <a:lnRef idx="1">
            <a:schemeClr val="accent6"/>
          </a:lnRef>
          <a:fillRef idx="0">
            <a:schemeClr val="accent6"/>
          </a:fillRef>
          <a:effectRef idx="0">
            <a:schemeClr val="accent6"/>
          </a:effectRef>
          <a:fontRef idx="minor">
            <a:schemeClr val="tx1"/>
          </a:fontRef>
        </p:style>
      </p:cxnSp>
      <p:sp>
        <p:nvSpPr>
          <p:cNvPr id="19" name="CuadroTexto 18"/>
          <p:cNvSpPr txBox="1"/>
          <p:nvPr/>
        </p:nvSpPr>
        <p:spPr>
          <a:xfrm>
            <a:off x="495300" y="101781"/>
            <a:ext cx="8247229" cy="523220"/>
          </a:xfrm>
          <a:prstGeom prst="rect">
            <a:avLst/>
          </a:prstGeom>
          <a:noFill/>
        </p:spPr>
        <p:txBody>
          <a:bodyPr wrap="square" rtlCol="0">
            <a:spAutoFit/>
          </a:bodyPr>
          <a:lstStyle/>
          <a:p>
            <a:pPr algn="ctr" defTabSz="457200"/>
            <a:r>
              <a:rPr lang="es-CO" sz="2800" b="1" dirty="0">
                <a:solidFill>
                  <a:srgbClr val="EAB94E"/>
                </a:solidFill>
                <a:latin typeface="Helvetica"/>
                <a:cs typeface="Helvetica"/>
              </a:rPr>
              <a:t>¿Cuál es su meta de ahorro?</a:t>
            </a:r>
            <a:endParaRPr lang="es-CO" sz="1100" b="1" dirty="0">
              <a:solidFill>
                <a:srgbClr val="EAB94E"/>
              </a:solidFill>
              <a:latin typeface="Helvetica"/>
              <a:cs typeface="Helvetica"/>
            </a:endParaRPr>
          </a:p>
        </p:txBody>
      </p:sp>
      <p:sp>
        <p:nvSpPr>
          <p:cNvPr id="20" name="Marcador de número de diapositiva 19"/>
          <p:cNvSpPr>
            <a:spLocks noGrp="1"/>
          </p:cNvSpPr>
          <p:nvPr>
            <p:ph type="sldNum" sz="quarter" idx="12"/>
          </p:nvPr>
        </p:nvSpPr>
        <p:spPr/>
        <p:txBody>
          <a:bodyPr/>
          <a:lstStyle/>
          <a:p>
            <a:fld id="{9272C22C-0B60-D945-AA74-1F0C44F842C5}" type="slidenum">
              <a:rPr lang="es-ES" smtClean="0"/>
              <a:t>34</a:t>
            </a:fld>
            <a:endParaRPr lang="es-ES"/>
          </a:p>
        </p:txBody>
      </p:sp>
    </p:spTree>
    <p:extLst>
      <p:ext uri="{BB962C8B-B14F-4D97-AF65-F5344CB8AC3E}">
        <p14:creationId xmlns:p14="http://schemas.microsoft.com/office/powerpoint/2010/main" val="3058627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9272C22C-0B60-D945-AA74-1F0C44F842C5}" type="slidenum">
              <a:rPr lang="es-ES" smtClean="0"/>
              <a:pPr/>
              <a:t>35</a:t>
            </a:fld>
            <a:endParaRPr lang="es-ES" dirty="0"/>
          </a:p>
        </p:txBody>
      </p:sp>
      <p:pic>
        <p:nvPicPr>
          <p:cNvPr id="3" name="Imagen 2"/>
          <p:cNvPicPr>
            <a:picLocks noChangeAspect="1"/>
          </p:cNvPicPr>
          <p:nvPr/>
        </p:nvPicPr>
        <p:blipFill>
          <a:blip r:embed="rId2"/>
          <a:stretch>
            <a:fillRect/>
          </a:stretch>
        </p:blipFill>
        <p:spPr>
          <a:xfrm>
            <a:off x="-1984" y="593558"/>
            <a:ext cx="9145984" cy="5970292"/>
          </a:xfrm>
          <a:prstGeom prst="rect">
            <a:avLst/>
          </a:prstGeom>
        </p:spPr>
      </p:pic>
    </p:spTree>
    <p:extLst>
      <p:ext uri="{BB962C8B-B14F-4D97-AF65-F5344CB8AC3E}">
        <p14:creationId xmlns:p14="http://schemas.microsoft.com/office/powerpoint/2010/main" val="1739660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522929" y="286517"/>
            <a:ext cx="8242362" cy="3354765"/>
          </a:xfrm>
          <a:prstGeom prst="rect">
            <a:avLst/>
          </a:prstGeom>
          <a:noFill/>
        </p:spPr>
        <p:txBody>
          <a:bodyPr wrap="square" rtlCol="0">
            <a:spAutoFit/>
          </a:bodyPr>
          <a:lstStyle/>
          <a:p>
            <a:r>
              <a:rPr lang="es-ES" sz="2400" dirty="0">
                <a:solidFill>
                  <a:schemeClr val="bg1"/>
                </a:solidFill>
                <a:latin typeface="Helvetica"/>
                <a:cs typeface="Helvetica"/>
              </a:rPr>
              <a:t>Actividad 2: </a:t>
            </a:r>
          </a:p>
          <a:p>
            <a:pPr algn="ctr"/>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Elaborar </a:t>
            </a:r>
          </a:p>
          <a:p>
            <a:r>
              <a:rPr lang="es-ES" sz="4000" b="1" dirty="0">
                <a:solidFill>
                  <a:schemeClr val="bg1"/>
                </a:solidFill>
                <a:latin typeface="Helvetica"/>
                <a:cs typeface="Helvetica"/>
              </a:rPr>
              <a:t>el propio </a:t>
            </a:r>
          </a:p>
          <a:p>
            <a:r>
              <a:rPr lang="es-ES" sz="4000" b="1" dirty="0">
                <a:solidFill>
                  <a:schemeClr val="bg1"/>
                </a:solidFill>
                <a:latin typeface="Helvetica"/>
                <a:cs typeface="Helvetica"/>
              </a:rPr>
              <a:t>plan </a:t>
            </a:r>
          </a:p>
          <a:p>
            <a:r>
              <a:rPr lang="es-ES" sz="4000" b="1" dirty="0">
                <a:solidFill>
                  <a:schemeClr val="bg1"/>
                </a:solidFill>
                <a:latin typeface="Helvetica"/>
                <a:cs typeface="Helvetica"/>
              </a:rPr>
              <a:t>de ahorro</a:t>
            </a:r>
          </a:p>
        </p:txBody>
      </p:sp>
    </p:spTree>
    <p:extLst>
      <p:ext uri="{BB962C8B-B14F-4D97-AF65-F5344CB8AC3E}">
        <p14:creationId xmlns:p14="http://schemas.microsoft.com/office/powerpoint/2010/main" val="3942869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762749" y="1961725"/>
            <a:ext cx="710576" cy="369332"/>
          </a:xfrm>
          <a:prstGeom prst="rect">
            <a:avLst/>
          </a:prstGeom>
          <a:noFill/>
        </p:spPr>
        <p:txBody>
          <a:bodyPr wrap="none" rtlCol="0">
            <a:spAutoFit/>
          </a:bodyPr>
          <a:lstStyle/>
          <a:p>
            <a:r>
              <a:rPr lang="es-ES" b="1" dirty="0">
                <a:solidFill>
                  <a:schemeClr val="bg1"/>
                </a:solidFill>
                <a:latin typeface="Helvetica"/>
                <a:cs typeface="Helvetica"/>
              </a:rPr>
              <a:t>Meta</a:t>
            </a:r>
          </a:p>
        </p:txBody>
      </p:sp>
      <p:sp>
        <p:nvSpPr>
          <p:cNvPr id="21" name="CuadroTexto 20"/>
          <p:cNvSpPr txBox="1"/>
          <p:nvPr/>
        </p:nvSpPr>
        <p:spPr>
          <a:xfrm>
            <a:off x="1973382" y="1866052"/>
            <a:ext cx="1329452" cy="584775"/>
          </a:xfrm>
          <a:prstGeom prst="rect">
            <a:avLst/>
          </a:prstGeom>
          <a:noFill/>
        </p:spPr>
        <p:txBody>
          <a:bodyPr wrap="square" rtlCol="0">
            <a:spAutoFit/>
          </a:bodyPr>
          <a:lstStyle/>
          <a:p>
            <a:r>
              <a:rPr lang="es-ES" sz="1600" b="1" dirty="0">
                <a:solidFill>
                  <a:srgbClr val="EAB94E"/>
                </a:solidFill>
                <a:latin typeface="Helvetica"/>
                <a:cs typeface="Helvetica"/>
              </a:rPr>
              <a:t>¿Cuánto cuesta?</a:t>
            </a:r>
          </a:p>
        </p:txBody>
      </p:sp>
      <p:sp>
        <p:nvSpPr>
          <p:cNvPr id="22" name="CuadroTexto 21"/>
          <p:cNvSpPr txBox="1"/>
          <p:nvPr/>
        </p:nvSpPr>
        <p:spPr>
          <a:xfrm>
            <a:off x="3613598" y="1955025"/>
            <a:ext cx="2053516" cy="338554"/>
          </a:xfrm>
          <a:prstGeom prst="rect">
            <a:avLst/>
          </a:prstGeom>
          <a:noFill/>
        </p:spPr>
        <p:txBody>
          <a:bodyPr wrap="square" rtlCol="0">
            <a:spAutoFit/>
          </a:bodyPr>
          <a:lstStyle/>
          <a:p>
            <a:r>
              <a:rPr lang="es-ES" sz="1600" b="1" dirty="0">
                <a:solidFill>
                  <a:srgbClr val="EAB94E"/>
                </a:solidFill>
                <a:latin typeface="Helvetica"/>
                <a:cs typeface="Helvetica"/>
              </a:rPr>
              <a:t>¿Cómo lo lograré? </a:t>
            </a:r>
          </a:p>
        </p:txBody>
      </p:sp>
      <p:sp>
        <p:nvSpPr>
          <p:cNvPr id="23" name="CuadroTexto 22"/>
          <p:cNvSpPr txBox="1"/>
          <p:nvPr/>
        </p:nvSpPr>
        <p:spPr>
          <a:xfrm>
            <a:off x="5917440" y="1648041"/>
            <a:ext cx="1475566" cy="1077218"/>
          </a:xfrm>
          <a:prstGeom prst="rect">
            <a:avLst/>
          </a:prstGeom>
          <a:noFill/>
        </p:spPr>
        <p:txBody>
          <a:bodyPr wrap="square" rtlCol="0">
            <a:spAutoFit/>
          </a:bodyPr>
          <a:lstStyle/>
          <a:p>
            <a:r>
              <a:rPr lang="es-ES" sz="1600" b="1" dirty="0">
                <a:solidFill>
                  <a:srgbClr val="EAB94E"/>
                </a:solidFill>
                <a:latin typeface="Helvetica"/>
                <a:cs typeface="Helvetica"/>
              </a:rPr>
              <a:t>¿Cuánto puedo ahorrar en la quincena?</a:t>
            </a:r>
          </a:p>
        </p:txBody>
      </p:sp>
      <p:sp>
        <p:nvSpPr>
          <p:cNvPr id="24" name="CuadroTexto 23"/>
          <p:cNvSpPr txBox="1"/>
          <p:nvPr/>
        </p:nvSpPr>
        <p:spPr>
          <a:xfrm>
            <a:off x="7523120" y="1619831"/>
            <a:ext cx="1374962" cy="1077218"/>
          </a:xfrm>
          <a:prstGeom prst="rect">
            <a:avLst/>
          </a:prstGeom>
          <a:noFill/>
        </p:spPr>
        <p:txBody>
          <a:bodyPr wrap="square" rtlCol="0">
            <a:spAutoFit/>
          </a:bodyPr>
          <a:lstStyle/>
          <a:p>
            <a:r>
              <a:rPr lang="es-ES" sz="1600" b="1" dirty="0">
                <a:solidFill>
                  <a:srgbClr val="EAB94E"/>
                </a:solidFill>
                <a:latin typeface="Helvetica"/>
                <a:cs typeface="Helvetica"/>
              </a:rPr>
              <a:t>¿En cuántas quincenas lo lograré?</a:t>
            </a:r>
          </a:p>
        </p:txBody>
      </p:sp>
    </p:spTree>
    <p:extLst>
      <p:ext uri="{BB962C8B-B14F-4D97-AF65-F5344CB8AC3E}">
        <p14:creationId xmlns:p14="http://schemas.microsoft.com/office/powerpoint/2010/main" val="4227876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CuadroTexto 6"/>
          <p:cNvSpPr txBox="1"/>
          <p:nvPr/>
        </p:nvSpPr>
        <p:spPr>
          <a:xfrm>
            <a:off x="522929" y="286517"/>
            <a:ext cx="8242362" cy="1508105"/>
          </a:xfrm>
          <a:prstGeom prst="rect">
            <a:avLst/>
          </a:prstGeom>
          <a:noFill/>
        </p:spPr>
        <p:txBody>
          <a:bodyPr wrap="square" rtlCol="0">
            <a:spAutoFit/>
          </a:bodyPr>
          <a:lstStyle/>
          <a:p>
            <a:r>
              <a:rPr lang="es-ES" sz="2400" dirty="0">
                <a:solidFill>
                  <a:schemeClr val="bg1"/>
                </a:solidFill>
                <a:latin typeface="Helvetica"/>
                <a:cs typeface="Helvetica"/>
              </a:rPr>
              <a:t>Actividad 3: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Reflexión</a:t>
            </a:r>
          </a:p>
        </p:txBody>
      </p:sp>
      <p:sp>
        <p:nvSpPr>
          <p:cNvPr id="9" name="Rectángulo 8"/>
          <p:cNvSpPr/>
          <p:nvPr/>
        </p:nvSpPr>
        <p:spPr>
          <a:xfrm>
            <a:off x="563525" y="2991118"/>
            <a:ext cx="3447001" cy="3277820"/>
          </a:xfrm>
          <a:prstGeom prst="rect">
            <a:avLst/>
          </a:prstGeom>
        </p:spPr>
        <p:txBody>
          <a:bodyPr wrap="square">
            <a:spAutoFit/>
          </a:bodyPr>
          <a:lstStyle/>
          <a:p>
            <a:pPr marL="342900" lvl="0" indent="-342900">
              <a:lnSpc>
                <a:spcPct val="115000"/>
              </a:lnSpc>
              <a:spcAft>
                <a:spcPts val="0"/>
              </a:spcAft>
              <a:buFont typeface="Arial"/>
              <a:buChar char="•"/>
            </a:pPr>
            <a:r>
              <a:rPr lang="es-CO" dirty="0">
                <a:solidFill>
                  <a:srgbClr val="FFFFFF"/>
                </a:solidFill>
                <a:latin typeface="Helvetica"/>
                <a:ea typeface="Calibri" panose="020F0502020204030204" pitchFamily="34" charset="0"/>
                <a:cs typeface="Helvetica"/>
              </a:rPr>
              <a:t>¿Cuál es el propósito de mi plan de ahorro? </a:t>
            </a:r>
          </a:p>
          <a:p>
            <a:pPr marL="342900" lvl="0" indent="-342900">
              <a:lnSpc>
                <a:spcPct val="115000"/>
              </a:lnSpc>
              <a:spcAft>
                <a:spcPts val="0"/>
              </a:spcAft>
              <a:buFont typeface="Arial"/>
              <a:buChar char="•"/>
            </a:pPr>
            <a:r>
              <a:rPr lang="es-CO" dirty="0">
                <a:solidFill>
                  <a:srgbClr val="FFFFFF"/>
                </a:solidFill>
                <a:latin typeface="Helvetica"/>
                <a:ea typeface="Calibri" panose="020F0502020204030204" pitchFamily="34" charset="0"/>
                <a:cs typeface="Helvetica"/>
              </a:rPr>
              <a:t>¿De qué forma me propongo llevarlo a cabo en el día a día?  </a:t>
            </a:r>
            <a:endParaRPr lang="es-ES" dirty="0">
              <a:solidFill>
                <a:srgbClr val="FFFFFF"/>
              </a:solidFill>
              <a:latin typeface="Helvetica"/>
              <a:ea typeface="Calibri" panose="020F0502020204030204" pitchFamily="34" charset="0"/>
              <a:cs typeface="Helvetica"/>
            </a:endParaRPr>
          </a:p>
          <a:p>
            <a:pPr marL="342900" lvl="0" indent="-342900">
              <a:lnSpc>
                <a:spcPct val="115000"/>
              </a:lnSpc>
              <a:spcAft>
                <a:spcPts val="0"/>
              </a:spcAft>
              <a:buFont typeface="Arial"/>
              <a:buChar char="•"/>
            </a:pPr>
            <a:r>
              <a:rPr lang="es-CO" dirty="0">
                <a:solidFill>
                  <a:srgbClr val="FFFFFF"/>
                </a:solidFill>
                <a:latin typeface="Helvetica"/>
                <a:ea typeface="Calibri" panose="020F0502020204030204" pitchFamily="34" charset="0"/>
                <a:cs typeface="Helvetica"/>
              </a:rPr>
              <a:t>¿Cuáles son las posibles dificultades que puedo enfrentar?</a:t>
            </a:r>
            <a:endParaRPr lang="es-ES" dirty="0">
              <a:solidFill>
                <a:srgbClr val="FFFFFF"/>
              </a:solidFill>
              <a:latin typeface="Helvetica"/>
              <a:ea typeface="Calibri" panose="020F0502020204030204" pitchFamily="34" charset="0"/>
              <a:cs typeface="Helvetica"/>
            </a:endParaRPr>
          </a:p>
          <a:p>
            <a:pPr marL="342900" lvl="0" indent="-342900">
              <a:lnSpc>
                <a:spcPct val="115000"/>
              </a:lnSpc>
              <a:spcAft>
                <a:spcPts val="0"/>
              </a:spcAft>
              <a:buFont typeface="Arial"/>
              <a:buChar char="•"/>
            </a:pPr>
            <a:r>
              <a:rPr lang="es-CO" dirty="0">
                <a:solidFill>
                  <a:srgbClr val="FFFFFF"/>
                </a:solidFill>
                <a:latin typeface="Helvetica"/>
                <a:ea typeface="Calibri" panose="020F0502020204030204" pitchFamily="34" charset="0"/>
                <a:cs typeface="Helvetica"/>
              </a:rPr>
              <a:t>¿Cómo pienso que puedo superarlas?</a:t>
            </a:r>
            <a:endParaRPr lang="es-ES" dirty="0">
              <a:solidFill>
                <a:srgbClr val="FFFFFF"/>
              </a:solidFill>
              <a:latin typeface="Helvetica"/>
              <a:ea typeface="Calibri" panose="020F0502020204030204" pitchFamily="34" charset="0"/>
              <a:cs typeface="Helvetica"/>
            </a:endParaRPr>
          </a:p>
        </p:txBody>
      </p:sp>
    </p:spTree>
    <p:extLst>
      <p:ext uri="{BB962C8B-B14F-4D97-AF65-F5344CB8AC3E}">
        <p14:creationId xmlns:p14="http://schemas.microsoft.com/office/powerpoint/2010/main" val="2889318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CuadroTexto 6"/>
          <p:cNvSpPr txBox="1"/>
          <p:nvPr/>
        </p:nvSpPr>
        <p:spPr>
          <a:xfrm>
            <a:off x="522929" y="286517"/>
            <a:ext cx="8242362" cy="2123658"/>
          </a:xfrm>
          <a:prstGeom prst="rect">
            <a:avLst/>
          </a:prstGeom>
          <a:noFill/>
        </p:spPr>
        <p:txBody>
          <a:bodyPr wrap="square" rtlCol="0">
            <a:spAutoFit/>
          </a:bodyPr>
          <a:lstStyle/>
          <a:p>
            <a:r>
              <a:rPr lang="es-ES" sz="2400" dirty="0">
                <a:solidFill>
                  <a:schemeClr val="bg1"/>
                </a:solidFill>
                <a:latin typeface="Helvetica"/>
                <a:cs typeface="Helvetica"/>
              </a:rPr>
              <a:t>Actividad 4: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Formas de </a:t>
            </a:r>
          </a:p>
          <a:p>
            <a:r>
              <a:rPr lang="es-ES" sz="4000" b="1" dirty="0">
                <a:solidFill>
                  <a:schemeClr val="bg1"/>
                </a:solidFill>
                <a:latin typeface="Helvetica"/>
                <a:cs typeface="Helvetica"/>
              </a:rPr>
              <a:t>Ahorro</a:t>
            </a:r>
          </a:p>
        </p:txBody>
      </p:sp>
      <p:sp>
        <p:nvSpPr>
          <p:cNvPr id="8" name="Rectángulo 7"/>
          <p:cNvSpPr/>
          <p:nvPr/>
        </p:nvSpPr>
        <p:spPr>
          <a:xfrm>
            <a:off x="571868" y="3068989"/>
            <a:ext cx="3855753" cy="2959272"/>
          </a:xfrm>
          <a:prstGeom prst="rect">
            <a:avLst/>
          </a:prstGeom>
        </p:spPr>
        <p:txBody>
          <a:bodyPr wrap="square">
            <a:spAutoFit/>
          </a:bodyPr>
          <a:lstStyle/>
          <a:p>
            <a:pPr marL="342900" lvl="0" indent="-342900">
              <a:lnSpc>
                <a:spcPct val="115000"/>
              </a:lnSpc>
              <a:spcAft>
                <a:spcPts val="0"/>
              </a:spcAft>
              <a:buFont typeface="Arial"/>
              <a:buChar char="•"/>
            </a:pPr>
            <a:r>
              <a:rPr lang="es-ES" dirty="0">
                <a:solidFill>
                  <a:srgbClr val="FFFFFF"/>
                </a:solidFill>
                <a:latin typeface="Helvetica"/>
                <a:ea typeface="Calibri" panose="020F0502020204030204" pitchFamily="34" charset="0"/>
                <a:cs typeface="Helvetica"/>
              </a:rPr>
              <a:t>¿Cuál es la forma en que ahorra actualmente (en alcancía, fondo de empleados, cuentas de ahorro, cadena, no ahorro, etc.)? </a:t>
            </a:r>
          </a:p>
          <a:p>
            <a:pPr marL="342900" lvl="0" indent="-342900">
              <a:lnSpc>
                <a:spcPct val="115000"/>
              </a:lnSpc>
              <a:spcAft>
                <a:spcPts val="0"/>
              </a:spcAft>
              <a:buFont typeface="Arial"/>
              <a:buChar char="•"/>
            </a:pPr>
            <a:endParaRPr lang="es-ES" dirty="0">
              <a:solidFill>
                <a:srgbClr val="FFFFFF"/>
              </a:solidFill>
              <a:latin typeface="Helvetica"/>
              <a:ea typeface="Calibri" panose="020F0502020204030204" pitchFamily="34" charset="0"/>
              <a:cs typeface="Helvetica"/>
            </a:endParaRPr>
          </a:p>
          <a:p>
            <a:pPr marL="342900" lvl="0" indent="-342900">
              <a:lnSpc>
                <a:spcPct val="115000"/>
              </a:lnSpc>
              <a:spcAft>
                <a:spcPts val="0"/>
              </a:spcAft>
              <a:buFont typeface="Arial"/>
              <a:buChar char="•"/>
            </a:pPr>
            <a:r>
              <a:rPr lang="es-ES" dirty="0">
                <a:solidFill>
                  <a:srgbClr val="FFFFFF"/>
                </a:solidFill>
                <a:latin typeface="Helvetica"/>
                <a:ea typeface="Calibri" panose="020F0502020204030204" pitchFamily="34" charset="0"/>
                <a:cs typeface="Helvetica"/>
              </a:rPr>
              <a:t>¿Qué ventajas tiene la forma como ahorra? ¿Qué desventajas?</a:t>
            </a:r>
          </a:p>
        </p:txBody>
      </p:sp>
    </p:spTree>
    <p:extLst>
      <p:ext uri="{BB962C8B-B14F-4D97-AF65-F5344CB8AC3E}">
        <p14:creationId xmlns:p14="http://schemas.microsoft.com/office/powerpoint/2010/main" val="262943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Conoce_todo_lo_que_puedes_lograr_con_TuAhorrapp_http_-_www.tuahorrapp.com-7525935650815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6481" y="1451649"/>
            <a:ext cx="7570695" cy="4228076"/>
          </a:xfrm>
          <a:prstGeom prst="rect">
            <a:avLst/>
          </a:prstGeom>
        </p:spPr>
      </p:pic>
    </p:spTree>
    <p:extLst>
      <p:ext uri="{BB962C8B-B14F-4D97-AF65-F5344CB8AC3E}">
        <p14:creationId xmlns:p14="http://schemas.microsoft.com/office/powerpoint/2010/main" val="7848686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422500" y="1468797"/>
            <a:ext cx="4030957" cy="4247317"/>
          </a:xfrm>
          <a:prstGeom prst="rect">
            <a:avLst/>
          </a:prstGeom>
          <a:noFill/>
        </p:spPr>
        <p:txBody>
          <a:bodyPr wrap="square" rtlCol="0">
            <a:spAutoFit/>
          </a:bodyPr>
          <a:lstStyle/>
          <a:p>
            <a:r>
              <a:rPr lang="es-CO" sz="1500" dirty="0">
                <a:solidFill>
                  <a:srgbClr val="222BCF"/>
                </a:solidFill>
                <a:latin typeface="Helvetica"/>
                <a:ea typeface="Calibri" panose="020F0502020204030204" pitchFamily="34" charset="0"/>
                <a:cs typeface="Helvetica"/>
              </a:rPr>
              <a:t>Andrés e Isabel son mellizos; sin embargo, manejan de forma muy distinta sus finanzas. </a:t>
            </a:r>
          </a:p>
          <a:p>
            <a:endParaRPr lang="es-CO" sz="1500" dirty="0">
              <a:solidFill>
                <a:srgbClr val="222BCF"/>
              </a:solidFill>
              <a:latin typeface="Helvetica"/>
              <a:ea typeface="Calibri" panose="020F0502020204030204" pitchFamily="34" charset="0"/>
              <a:cs typeface="Helvetica"/>
            </a:endParaRPr>
          </a:p>
          <a:p>
            <a:r>
              <a:rPr lang="es-CO" sz="1500" dirty="0">
                <a:solidFill>
                  <a:srgbClr val="222BCF"/>
                </a:solidFill>
                <a:latin typeface="Helvetica"/>
                <a:ea typeface="Calibri" panose="020F0502020204030204" pitchFamily="34" charset="0"/>
                <a:cs typeface="Helvetica"/>
              </a:rPr>
              <a:t>A Isabel le gusta guardar su dinero en casa, debajo del colchón. Según ella: “Así lo tengo siempre a la mano”. No obstante, reconoce que al tenerlo tan cerca constantemente saca pequeñas cantidades para antojitos. </a:t>
            </a:r>
          </a:p>
          <a:p>
            <a:endParaRPr lang="es-CO" sz="1500" dirty="0">
              <a:solidFill>
                <a:srgbClr val="222BCF"/>
              </a:solidFill>
              <a:latin typeface="Helvetica"/>
              <a:ea typeface="Calibri" panose="020F0502020204030204" pitchFamily="34" charset="0"/>
              <a:cs typeface="Helvetica"/>
            </a:endParaRPr>
          </a:p>
          <a:p>
            <a:r>
              <a:rPr lang="es-CO" sz="1500" dirty="0">
                <a:solidFill>
                  <a:srgbClr val="222BCF"/>
                </a:solidFill>
                <a:latin typeface="Helvetica"/>
                <a:ea typeface="Calibri" panose="020F0502020204030204" pitchFamily="34" charset="0"/>
                <a:cs typeface="Helvetica"/>
              </a:rPr>
              <a:t>También ha decidido participar en una “cadena” en su oficina. Con este sistema, cada dos meses recibe $160.000 a cambio de aportar $20.000 cada viernes. “Cuando llegan los $160.000 salgo de algunas deudas”, comenta Isabel, aunque reconoce que, de vez en cuando, quien paga la “cadena” se toma unos días de más para hacerlo.</a:t>
            </a:r>
            <a:endParaRPr lang="es-ES" sz="1500" dirty="0">
              <a:solidFill>
                <a:srgbClr val="222BCF"/>
              </a:solidFill>
              <a:latin typeface="Helvetica"/>
              <a:ea typeface="Calibri" panose="020F0502020204030204" pitchFamily="34" charset="0"/>
              <a:cs typeface="Helvetica"/>
            </a:endParaRPr>
          </a:p>
        </p:txBody>
      </p:sp>
    </p:spTree>
    <p:extLst>
      <p:ext uri="{BB962C8B-B14F-4D97-AF65-F5344CB8AC3E}">
        <p14:creationId xmlns:p14="http://schemas.microsoft.com/office/powerpoint/2010/main" val="942959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4680143" y="2210451"/>
            <a:ext cx="4053226" cy="3093154"/>
          </a:xfrm>
          <a:prstGeom prst="rect">
            <a:avLst/>
          </a:prstGeom>
          <a:noFill/>
        </p:spPr>
        <p:txBody>
          <a:bodyPr wrap="square" rtlCol="0">
            <a:spAutoFit/>
          </a:bodyPr>
          <a:lstStyle/>
          <a:p>
            <a:r>
              <a:rPr lang="es-CO" sz="1500" dirty="0">
                <a:solidFill>
                  <a:srgbClr val="222BCF"/>
                </a:solidFill>
                <a:latin typeface="Helvetica"/>
                <a:ea typeface="Calibri" panose="020F0502020204030204" pitchFamily="34" charset="0"/>
                <a:cs typeface="Helvetica"/>
              </a:rPr>
              <a:t>Andrés, por su parte, cada mes sagradamente deja en su cuenta de ahorros el 10 % de lo que gana. Según él: “tener un fondito de ahorro me ha ayudado en momentos de crisis”. </a:t>
            </a:r>
          </a:p>
          <a:p>
            <a:endParaRPr lang="es-CO" sz="1500" dirty="0">
              <a:solidFill>
                <a:srgbClr val="222BCF"/>
              </a:solidFill>
              <a:latin typeface="Helvetica"/>
              <a:ea typeface="Calibri" panose="020F0502020204030204" pitchFamily="34" charset="0"/>
              <a:cs typeface="Helvetica"/>
            </a:endParaRPr>
          </a:p>
          <a:p>
            <a:r>
              <a:rPr lang="es-CO" sz="1500" dirty="0">
                <a:solidFill>
                  <a:srgbClr val="222BCF"/>
                </a:solidFill>
                <a:latin typeface="Helvetica"/>
                <a:ea typeface="Calibri" panose="020F0502020204030204" pitchFamily="34" charset="0"/>
                <a:cs typeface="Helvetica"/>
              </a:rPr>
              <a:t>Reconoce que durante mucho tiempo ahorró en la casa en una alcancía. “Me gustaba la practicidad; sin embargo, solo una entidad financiera me ofrece la seguridad y el control de mi dinero. </a:t>
            </a:r>
            <a:r>
              <a:rPr lang="es-CO" sz="1500" b="1" dirty="0">
                <a:solidFill>
                  <a:srgbClr val="222BCF"/>
                </a:solidFill>
                <a:latin typeface="Helvetica"/>
                <a:ea typeface="Calibri" panose="020F0502020204030204" pitchFamily="34" charset="0"/>
                <a:cs typeface="Helvetica"/>
              </a:rPr>
              <a:t>Adicionalmente, me pagan un interés por guardar mi dinero, algo que no pasaba con mi </a:t>
            </a:r>
            <a:r>
              <a:rPr lang="es-CO" sz="1500" b="1" dirty="0" err="1">
                <a:solidFill>
                  <a:srgbClr val="222BCF"/>
                </a:solidFill>
                <a:latin typeface="Helvetica"/>
                <a:ea typeface="Calibri" panose="020F0502020204030204" pitchFamily="34" charset="0"/>
                <a:cs typeface="Helvetica"/>
              </a:rPr>
              <a:t>marranito</a:t>
            </a:r>
            <a:r>
              <a:rPr lang="es-CO" sz="1500" b="1" dirty="0">
                <a:solidFill>
                  <a:srgbClr val="222BCF"/>
                </a:solidFill>
                <a:latin typeface="Helvetica"/>
                <a:ea typeface="Calibri" panose="020F0502020204030204" pitchFamily="34" charset="0"/>
                <a:cs typeface="Helvetica"/>
              </a:rPr>
              <a:t>”.</a:t>
            </a:r>
            <a:endParaRPr lang="es-ES" sz="1500" b="1" dirty="0">
              <a:solidFill>
                <a:srgbClr val="222BCF"/>
              </a:solidFill>
              <a:latin typeface="Helvetica"/>
              <a:ea typeface="Calibri" panose="020F0502020204030204" pitchFamily="34" charset="0"/>
              <a:cs typeface="Helvetica"/>
            </a:endParaRPr>
          </a:p>
        </p:txBody>
      </p:sp>
    </p:spTree>
    <p:extLst>
      <p:ext uri="{BB962C8B-B14F-4D97-AF65-F5344CB8AC3E}">
        <p14:creationId xmlns:p14="http://schemas.microsoft.com/office/powerpoint/2010/main" val="2005674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CuadroTexto 6"/>
          <p:cNvSpPr txBox="1"/>
          <p:nvPr/>
        </p:nvSpPr>
        <p:spPr>
          <a:xfrm>
            <a:off x="1641878" y="1700275"/>
            <a:ext cx="1398140" cy="830997"/>
          </a:xfrm>
          <a:prstGeom prst="rect">
            <a:avLst/>
          </a:prstGeom>
          <a:noFill/>
        </p:spPr>
        <p:txBody>
          <a:bodyPr wrap="none" rtlCol="0">
            <a:spAutoFit/>
          </a:bodyPr>
          <a:lstStyle/>
          <a:p>
            <a:pPr algn="ctr"/>
            <a:r>
              <a:rPr lang="es-ES" sz="2400" dirty="0">
                <a:solidFill>
                  <a:schemeClr val="bg1"/>
                </a:solidFill>
                <a:latin typeface="Helvetica Light"/>
                <a:cs typeface="Helvetica Light"/>
              </a:rPr>
              <a:t>Ahorro</a:t>
            </a:r>
          </a:p>
          <a:p>
            <a:pPr algn="ctr"/>
            <a:r>
              <a:rPr lang="es-ES" sz="2400" b="1" dirty="0">
                <a:solidFill>
                  <a:schemeClr val="bg1"/>
                </a:solidFill>
                <a:latin typeface="Helvetica"/>
                <a:cs typeface="Helvetica"/>
              </a:rPr>
              <a:t>Informal</a:t>
            </a:r>
          </a:p>
        </p:txBody>
      </p:sp>
      <p:sp>
        <p:nvSpPr>
          <p:cNvPr id="8" name="CuadroTexto 7"/>
          <p:cNvSpPr txBox="1"/>
          <p:nvPr/>
        </p:nvSpPr>
        <p:spPr>
          <a:xfrm>
            <a:off x="6230969" y="1714960"/>
            <a:ext cx="1210589" cy="830997"/>
          </a:xfrm>
          <a:prstGeom prst="rect">
            <a:avLst/>
          </a:prstGeom>
          <a:noFill/>
        </p:spPr>
        <p:txBody>
          <a:bodyPr wrap="none" rtlCol="0">
            <a:spAutoFit/>
          </a:bodyPr>
          <a:lstStyle/>
          <a:p>
            <a:pPr algn="ctr"/>
            <a:r>
              <a:rPr lang="es-ES" sz="2400" dirty="0">
                <a:solidFill>
                  <a:schemeClr val="bg1"/>
                </a:solidFill>
                <a:latin typeface="Helvetica Light"/>
                <a:cs typeface="Helvetica Light"/>
              </a:rPr>
              <a:t>Ahorro</a:t>
            </a:r>
          </a:p>
          <a:p>
            <a:pPr algn="ctr"/>
            <a:r>
              <a:rPr lang="es-ES" sz="2400" b="1" dirty="0">
                <a:solidFill>
                  <a:schemeClr val="bg1"/>
                </a:solidFill>
                <a:latin typeface="Helvetica"/>
                <a:cs typeface="Helvetica"/>
              </a:rPr>
              <a:t>Formal</a:t>
            </a:r>
          </a:p>
        </p:txBody>
      </p:sp>
      <p:sp>
        <p:nvSpPr>
          <p:cNvPr id="9" name="CuadroTexto 8"/>
          <p:cNvSpPr txBox="1"/>
          <p:nvPr/>
        </p:nvSpPr>
        <p:spPr>
          <a:xfrm>
            <a:off x="1279344" y="4060119"/>
            <a:ext cx="2152049" cy="2603790"/>
          </a:xfrm>
          <a:prstGeom prst="rect">
            <a:avLst/>
          </a:prstGeom>
          <a:noFill/>
        </p:spPr>
        <p:txBody>
          <a:bodyPr wrap="square" rtlCol="0">
            <a:spAutoFit/>
          </a:bodyPr>
          <a:lstStyle/>
          <a:p>
            <a:pPr marL="285750" indent="-285750" defTabSz="711200">
              <a:lnSpc>
                <a:spcPct val="90000"/>
              </a:lnSpc>
              <a:spcAft>
                <a:spcPct val="35000"/>
              </a:spcAft>
              <a:buFont typeface="Arial"/>
              <a:buChar char="•"/>
              <a:defRPr/>
            </a:pPr>
            <a:r>
              <a:rPr lang="es-ES" sz="1600" kern="0" dirty="0">
                <a:solidFill>
                  <a:srgbClr val="FFFFFF"/>
                </a:solidFill>
                <a:latin typeface="Helvetica Light"/>
                <a:cs typeface="Helvetica Light"/>
              </a:rPr>
              <a:t>En la casa (Alcancías, debajo del colchón)</a:t>
            </a:r>
          </a:p>
          <a:p>
            <a:pPr marL="285750" indent="-285750" defTabSz="711200">
              <a:lnSpc>
                <a:spcPct val="90000"/>
              </a:lnSpc>
              <a:spcAft>
                <a:spcPct val="35000"/>
              </a:spcAft>
              <a:buFont typeface="Arial"/>
              <a:buChar char="•"/>
              <a:defRPr/>
            </a:pPr>
            <a:r>
              <a:rPr lang="es-ES" sz="1600" kern="0" dirty="0">
                <a:solidFill>
                  <a:srgbClr val="FFFFFF"/>
                </a:solidFill>
                <a:latin typeface="Helvetica Light"/>
                <a:cs typeface="Helvetica Light"/>
              </a:rPr>
              <a:t>En especies</a:t>
            </a:r>
          </a:p>
          <a:p>
            <a:pPr marL="285750" indent="-285750" defTabSz="711200">
              <a:lnSpc>
                <a:spcPct val="90000"/>
              </a:lnSpc>
              <a:spcAft>
                <a:spcPct val="35000"/>
              </a:spcAft>
              <a:buFont typeface="Arial"/>
              <a:buChar char="•"/>
              <a:defRPr/>
            </a:pPr>
            <a:r>
              <a:rPr lang="es-ES" sz="1600" kern="0" dirty="0">
                <a:solidFill>
                  <a:srgbClr val="FFFFFF"/>
                </a:solidFill>
                <a:latin typeface="Helvetica Light"/>
                <a:cs typeface="Helvetica Light"/>
              </a:rPr>
              <a:t>Cadenas o natilleras</a:t>
            </a:r>
          </a:p>
          <a:p>
            <a:pPr marL="285750" indent="-285750" defTabSz="711200">
              <a:lnSpc>
                <a:spcPct val="90000"/>
              </a:lnSpc>
              <a:spcAft>
                <a:spcPct val="35000"/>
              </a:spcAft>
              <a:buFont typeface="Arial"/>
              <a:buChar char="•"/>
              <a:defRPr/>
            </a:pPr>
            <a:r>
              <a:rPr lang="es-ES" sz="1600" kern="0" dirty="0">
                <a:solidFill>
                  <a:srgbClr val="FFFFFF"/>
                </a:solidFill>
                <a:latin typeface="Helvetica Light"/>
                <a:cs typeface="Helvetica Light"/>
              </a:rPr>
              <a:t>Grupos solidarios</a:t>
            </a:r>
          </a:p>
          <a:p>
            <a:pPr marL="285750" indent="-285750" defTabSz="711200">
              <a:lnSpc>
                <a:spcPct val="90000"/>
              </a:lnSpc>
              <a:spcAft>
                <a:spcPct val="35000"/>
              </a:spcAft>
              <a:buFont typeface="Arial"/>
              <a:buChar char="•"/>
              <a:defRPr/>
            </a:pPr>
            <a:r>
              <a:rPr lang="es-ES" sz="1600" kern="0" dirty="0">
                <a:solidFill>
                  <a:srgbClr val="FFFFFF"/>
                </a:solidFill>
                <a:latin typeface="Helvetica Light"/>
                <a:cs typeface="Helvetica Light"/>
              </a:rPr>
              <a:t>Otros no vigilados</a:t>
            </a:r>
          </a:p>
          <a:p>
            <a:endParaRPr lang="es-ES" sz="2000" dirty="0"/>
          </a:p>
        </p:txBody>
      </p:sp>
      <p:sp>
        <p:nvSpPr>
          <p:cNvPr id="10" name="CuadroTexto 9"/>
          <p:cNvSpPr txBox="1"/>
          <p:nvPr/>
        </p:nvSpPr>
        <p:spPr>
          <a:xfrm>
            <a:off x="5876495" y="4036295"/>
            <a:ext cx="2152049" cy="1902059"/>
          </a:xfrm>
          <a:prstGeom prst="rect">
            <a:avLst/>
          </a:prstGeom>
          <a:noFill/>
        </p:spPr>
        <p:txBody>
          <a:bodyPr wrap="square" rtlCol="0">
            <a:spAutoFit/>
          </a:bodyPr>
          <a:lstStyle/>
          <a:p>
            <a:pPr marL="285750" indent="-285750" defTabSz="755650">
              <a:lnSpc>
                <a:spcPct val="90000"/>
              </a:lnSpc>
              <a:spcAft>
                <a:spcPct val="35000"/>
              </a:spcAft>
              <a:buFont typeface="Arial"/>
              <a:buChar char="•"/>
              <a:defRPr/>
            </a:pPr>
            <a:r>
              <a:rPr lang="es-ES" sz="1600" kern="0" dirty="0">
                <a:solidFill>
                  <a:srgbClr val="FFFFFF"/>
                </a:solidFill>
                <a:latin typeface="Helvetica Light"/>
                <a:cs typeface="Helvetica Light"/>
              </a:rPr>
              <a:t>Banco</a:t>
            </a:r>
          </a:p>
          <a:p>
            <a:pPr marL="285750" indent="-285750" defTabSz="755650">
              <a:lnSpc>
                <a:spcPct val="90000"/>
              </a:lnSpc>
              <a:spcAft>
                <a:spcPct val="35000"/>
              </a:spcAft>
              <a:buFont typeface="Arial"/>
              <a:buChar char="•"/>
              <a:defRPr/>
            </a:pPr>
            <a:r>
              <a:rPr lang="es-ES" sz="1600" kern="0" dirty="0">
                <a:solidFill>
                  <a:srgbClr val="FFFFFF"/>
                </a:solidFill>
                <a:latin typeface="Helvetica Light"/>
                <a:cs typeface="Helvetica Light"/>
              </a:rPr>
              <a:t>Cooperativas de ahorro</a:t>
            </a:r>
          </a:p>
          <a:p>
            <a:pPr marL="285750" indent="-285750" defTabSz="755650">
              <a:lnSpc>
                <a:spcPct val="90000"/>
              </a:lnSpc>
              <a:spcAft>
                <a:spcPct val="35000"/>
              </a:spcAft>
              <a:buFont typeface="Arial"/>
              <a:buChar char="•"/>
              <a:defRPr/>
            </a:pPr>
            <a:r>
              <a:rPr lang="es-ES" sz="1600" kern="0" dirty="0">
                <a:solidFill>
                  <a:srgbClr val="FFFFFF"/>
                </a:solidFill>
                <a:latin typeface="Helvetica Light"/>
                <a:cs typeface="Helvetica Light"/>
              </a:rPr>
              <a:t>Fondo de pensiones</a:t>
            </a:r>
          </a:p>
          <a:p>
            <a:pPr marL="285750" indent="-285750" defTabSz="755650">
              <a:lnSpc>
                <a:spcPct val="90000"/>
              </a:lnSpc>
              <a:spcAft>
                <a:spcPct val="35000"/>
              </a:spcAft>
              <a:buFont typeface="Arial"/>
              <a:buChar char="•"/>
              <a:defRPr/>
            </a:pPr>
            <a:r>
              <a:rPr lang="es-ES" sz="1600" kern="0" dirty="0">
                <a:solidFill>
                  <a:srgbClr val="FFFFFF"/>
                </a:solidFill>
                <a:latin typeface="Helvetica Light"/>
                <a:cs typeface="Helvetica Light"/>
              </a:rPr>
              <a:t>Fondo de empleados</a:t>
            </a:r>
          </a:p>
        </p:txBody>
      </p:sp>
    </p:spTree>
    <p:extLst>
      <p:ext uri="{BB962C8B-B14F-4D97-AF65-F5344CB8AC3E}">
        <p14:creationId xmlns:p14="http://schemas.microsoft.com/office/powerpoint/2010/main" val="1473983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91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481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uadroTexto 6"/>
          <p:cNvSpPr txBox="1"/>
          <p:nvPr/>
        </p:nvSpPr>
        <p:spPr>
          <a:xfrm rot="16200000">
            <a:off x="-1655692" y="3815801"/>
            <a:ext cx="4994752" cy="461665"/>
          </a:xfrm>
          <a:prstGeom prst="rect">
            <a:avLst/>
          </a:prstGeom>
          <a:noFill/>
        </p:spPr>
        <p:txBody>
          <a:bodyPr wrap="square" rtlCol="0">
            <a:spAutoFit/>
          </a:bodyPr>
          <a:lstStyle/>
          <a:p>
            <a:pPr defTabSz="457200"/>
            <a:r>
              <a:rPr lang="es-CO" sz="2400" b="1" dirty="0">
                <a:solidFill>
                  <a:srgbClr val="F23F59"/>
                </a:solidFill>
                <a:latin typeface="Helvetica"/>
                <a:cs typeface="Helvetica"/>
              </a:rPr>
              <a:t>Cuatro Reglas de Oro</a:t>
            </a:r>
          </a:p>
        </p:txBody>
      </p:sp>
      <p:sp>
        <p:nvSpPr>
          <p:cNvPr id="3" name="3 Rectángulo"/>
          <p:cNvSpPr/>
          <p:nvPr/>
        </p:nvSpPr>
        <p:spPr>
          <a:xfrm>
            <a:off x="2144355" y="2075668"/>
            <a:ext cx="7930836" cy="487313"/>
          </a:xfrm>
          <a:prstGeom prst="rect">
            <a:avLst/>
          </a:prstGeom>
        </p:spPr>
        <p:txBody>
          <a:bodyPr wrap="square">
            <a:spAutoFit/>
          </a:bodyPr>
          <a:lstStyle/>
          <a:p>
            <a:pPr lvl="0" defTabSz="711200">
              <a:lnSpc>
                <a:spcPct val="90000"/>
              </a:lnSpc>
              <a:spcBef>
                <a:spcPct val="0"/>
              </a:spcBef>
              <a:spcAft>
                <a:spcPct val="35000"/>
              </a:spcAft>
            </a:pPr>
            <a:r>
              <a:rPr lang="es-CO" sz="2800" dirty="0">
                <a:solidFill>
                  <a:srgbClr val="222BCF"/>
                </a:solidFill>
                <a:latin typeface="Helvetica"/>
                <a:cs typeface="Helvetica"/>
              </a:rPr>
              <a:t>Actuar con propósito</a:t>
            </a:r>
          </a:p>
        </p:txBody>
      </p:sp>
      <p:sp>
        <p:nvSpPr>
          <p:cNvPr id="8" name="3 Rectángulo"/>
          <p:cNvSpPr/>
          <p:nvPr/>
        </p:nvSpPr>
        <p:spPr>
          <a:xfrm>
            <a:off x="2163672" y="3226473"/>
            <a:ext cx="7930836" cy="487313"/>
          </a:xfrm>
          <a:prstGeom prst="rect">
            <a:avLst/>
          </a:prstGeom>
        </p:spPr>
        <p:txBody>
          <a:bodyPr wrap="square">
            <a:spAutoFit/>
          </a:bodyPr>
          <a:lstStyle/>
          <a:p>
            <a:pPr lvl="0" defTabSz="711200">
              <a:lnSpc>
                <a:spcPct val="90000"/>
              </a:lnSpc>
              <a:spcBef>
                <a:spcPct val="0"/>
              </a:spcBef>
              <a:spcAft>
                <a:spcPct val="35000"/>
              </a:spcAft>
            </a:pPr>
            <a:r>
              <a:rPr lang="es-CO" sz="2800" dirty="0">
                <a:solidFill>
                  <a:srgbClr val="222BCF"/>
                </a:solidFill>
                <a:latin typeface="Helvetica"/>
                <a:cs typeface="Helvetica"/>
              </a:rPr>
              <a:t>Planear para lograr metas</a:t>
            </a:r>
          </a:p>
        </p:txBody>
      </p:sp>
      <p:sp>
        <p:nvSpPr>
          <p:cNvPr id="9" name="3 Rectángulo"/>
          <p:cNvSpPr/>
          <p:nvPr/>
        </p:nvSpPr>
        <p:spPr>
          <a:xfrm>
            <a:off x="2163672" y="4353412"/>
            <a:ext cx="7930836" cy="487313"/>
          </a:xfrm>
          <a:prstGeom prst="rect">
            <a:avLst/>
          </a:prstGeom>
        </p:spPr>
        <p:txBody>
          <a:bodyPr wrap="square">
            <a:spAutoFit/>
          </a:bodyPr>
          <a:lstStyle/>
          <a:p>
            <a:pPr lvl="0" defTabSz="711200">
              <a:lnSpc>
                <a:spcPct val="90000"/>
              </a:lnSpc>
              <a:spcBef>
                <a:spcPct val="0"/>
              </a:spcBef>
              <a:spcAft>
                <a:spcPct val="35000"/>
              </a:spcAft>
            </a:pPr>
            <a:r>
              <a:rPr lang="es-CO" sz="2800" dirty="0">
                <a:solidFill>
                  <a:srgbClr val="222BCF"/>
                </a:solidFill>
                <a:latin typeface="Helvetica"/>
                <a:cs typeface="Helvetica"/>
              </a:rPr>
              <a:t>Constancia para adherirse al plan </a:t>
            </a:r>
          </a:p>
        </p:txBody>
      </p:sp>
      <p:sp>
        <p:nvSpPr>
          <p:cNvPr id="10" name="3 Rectángulo"/>
          <p:cNvSpPr/>
          <p:nvPr/>
        </p:nvSpPr>
        <p:spPr>
          <a:xfrm>
            <a:off x="2183565" y="5505269"/>
            <a:ext cx="7930836" cy="487313"/>
          </a:xfrm>
          <a:prstGeom prst="rect">
            <a:avLst/>
          </a:prstGeom>
        </p:spPr>
        <p:txBody>
          <a:bodyPr wrap="square">
            <a:spAutoFit/>
          </a:bodyPr>
          <a:lstStyle/>
          <a:p>
            <a:pPr lvl="0" defTabSz="711200">
              <a:lnSpc>
                <a:spcPct val="90000"/>
              </a:lnSpc>
              <a:spcBef>
                <a:spcPct val="0"/>
              </a:spcBef>
              <a:spcAft>
                <a:spcPct val="35000"/>
              </a:spcAft>
            </a:pPr>
            <a:r>
              <a:rPr lang="es-CO" sz="2800" dirty="0">
                <a:solidFill>
                  <a:srgbClr val="222BCF"/>
                </a:solidFill>
                <a:latin typeface="Helvetica"/>
                <a:cs typeface="Helvetica"/>
              </a:rPr>
              <a:t>Apoyo de las instituciones financieras</a:t>
            </a:r>
          </a:p>
        </p:txBody>
      </p:sp>
      <p:sp>
        <p:nvSpPr>
          <p:cNvPr id="4" name="Rectángulo 3"/>
          <p:cNvSpPr/>
          <p:nvPr/>
        </p:nvSpPr>
        <p:spPr>
          <a:xfrm>
            <a:off x="6229350" y="329346"/>
            <a:ext cx="2677722" cy="1938992"/>
          </a:xfrm>
          <a:prstGeom prst="rect">
            <a:avLst/>
          </a:prstGeom>
        </p:spPr>
        <p:txBody>
          <a:bodyPr wrap="square">
            <a:spAutoFit/>
          </a:bodyPr>
          <a:lstStyle/>
          <a:p>
            <a:r>
              <a:rPr lang="es-ES" sz="2400" b="1" dirty="0">
                <a:solidFill>
                  <a:srgbClr val="F23F59"/>
                </a:solidFill>
                <a:latin typeface="Helvetica"/>
                <a:cs typeface="Helvetica"/>
              </a:rPr>
              <a:t>¿Qué aprendió en este módulo y con qué se queda de esta experiencia? </a:t>
            </a:r>
          </a:p>
        </p:txBody>
      </p:sp>
    </p:spTree>
    <p:extLst>
      <p:ext uri="{BB962C8B-B14F-4D97-AF65-F5344CB8AC3E}">
        <p14:creationId xmlns:p14="http://schemas.microsoft.com/office/powerpoint/2010/main" val="973647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855528" y="3491533"/>
            <a:ext cx="7443973" cy="1323439"/>
          </a:xfrm>
          <a:prstGeom prst="rect">
            <a:avLst/>
          </a:prstGeom>
          <a:noFill/>
        </p:spPr>
        <p:txBody>
          <a:bodyPr wrap="square" rtlCol="0">
            <a:spAutoFit/>
          </a:bodyPr>
          <a:lstStyle/>
          <a:p>
            <a:pPr algn="ctr"/>
            <a:r>
              <a:rPr lang="es-CO" sz="4000" dirty="0">
                <a:solidFill>
                  <a:schemeClr val="bg1"/>
                </a:solidFill>
                <a:latin typeface="Helvetica Light"/>
                <a:cs typeface="Helvetica Light"/>
              </a:rPr>
              <a:t>MÓDULO </a:t>
            </a:r>
          </a:p>
          <a:p>
            <a:pPr algn="ctr"/>
            <a:r>
              <a:rPr lang="es-CO" sz="4000" b="1" dirty="0">
                <a:solidFill>
                  <a:schemeClr val="bg1"/>
                </a:solidFill>
                <a:latin typeface="Helvetica"/>
                <a:cs typeface="Helvetica"/>
              </a:rPr>
              <a:t>CRÉDITO</a:t>
            </a:r>
          </a:p>
        </p:txBody>
      </p:sp>
    </p:spTree>
    <p:extLst>
      <p:ext uri="{BB962C8B-B14F-4D97-AF65-F5344CB8AC3E}">
        <p14:creationId xmlns:p14="http://schemas.microsoft.com/office/powerpoint/2010/main" val="1034003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772910" y="564638"/>
            <a:ext cx="3807225" cy="461665"/>
          </a:xfrm>
          <a:prstGeom prst="rect">
            <a:avLst/>
          </a:prstGeom>
          <a:solidFill>
            <a:schemeClr val="bg1"/>
          </a:solidFill>
        </p:spPr>
        <p:txBody>
          <a:bodyPr wrap="square">
            <a:spAutoFit/>
          </a:bodyPr>
          <a:lstStyle/>
          <a:p>
            <a:r>
              <a:rPr lang="es-CO" sz="2400" b="1" dirty="0">
                <a:solidFill>
                  <a:srgbClr val="2E46D8"/>
                </a:solidFill>
                <a:latin typeface="Helvetica"/>
                <a:cs typeface="Helvetica"/>
              </a:rPr>
              <a:t>Objetivos del módulo</a:t>
            </a:r>
            <a:endParaRPr lang="es-CO" sz="1050" b="1" dirty="0">
              <a:solidFill>
                <a:srgbClr val="2E46D8"/>
              </a:solidFill>
              <a:latin typeface="Helvetica"/>
              <a:cs typeface="Helvetica"/>
            </a:endParaRPr>
          </a:p>
        </p:txBody>
      </p:sp>
      <p:sp>
        <p:nvSpPr>
          <p:cNvPr id="12" name="CuadroTexto 11"/>
          <p:cNvSpPr txBox="1"/>
          <p:nvPr/>
        </p:nvSpPr>
        <p:spPr>
          <a:xfrm>
            <a:off x="5712204" y="1939523"/>
            <a:ext cx="3153870" cy="923330"/>
          </a:xfrm>
          <a:prstGeom prst="rect">
            <a:avLst/>
          </a:prstGeom>
          <a:noFill/>
        </p:spPr>
        <p:txBody>
          <a:bodyPr wrap="square" rtlCol="0">
            <a:spAutoFit/>
          </a:bodyPr>
          <a:lstStyle/>
          <a:p>
            <a:r>
              <a:rPr lang="es-ES" b="1" dirty="0">
                <a:solidFill>
                  <a:srgbClr val="4258DC"/>
                </a:solidFill>
                <a:latin typeface="Helvetica Light" charset="0"/>
                <a:ea typeface="Helvetica Light" charset="0"/>
                <a:cs typeface="Helvetica Light" charset="0"/>
              </a:rPr>
              <a:t>Identificar los diferentes tipos de  créditos formales disponibles.  </a:t>
            </a:r>
            <a:endParaRPr lang="es-ES_tradnl" b="1" dirty="0">
              <a:solidFill>
                <a:srgbClr val="4258DC"/>
              </a:solidFill>
              <a:latin typeface="Helvetica Light" charset="0"/>
              <a:ea typeface="Helvetica Light" charset="0"/>
              <a:cs typeface="Helvetica Light" charset="0"/>
            </a:endParaRPr>
          </a:p>
        </p:txBody>
      </p:sp>
      <p:sp>
        <p:nvSpPr>
          <p:cNvPr id="13" name="CuadroTexto 12"/>
          <p:cNvSpPr txBox="1"/>
          <p:nvPr/>
        </p:nvSpPr>
        <p:spPr>
          <a:xfrm>
            <a:off x="5678933" y="3177107"/>
            <a:ext cx="3356021" cy="923330"/>
          </a:xfrm>
          <a:prstGeom prst="rect">
            <a:avLst/>
          </a:prstGeom>
          <a:noFill/>
        </p:spPr>
        <p:txBody>
          <a:bodyPr wrap="square" rtlCol="0">
            <a:spAutoFit/>
          </a:bodyPr>
          <a:lstStyle/>
          <a:p>
            <a:r>
              <a:rPr lang="es-ES_tradnl" b="1" dirty="0">
                <a:solidFill>
                  <a:srgbClr val="4258DC"/>
                </a:solidFill>
                <a:latin typeface="Helvetica Light" charset="0"/>
                <a:ea typeface="Helvetica Light" charset="0"/>
                <a:cs typeface="Helvetica Light" charset="0"/>
              </a:rPr>
              <a:t>Comprender qué debemos saber antes de solicitar un cr</a:t>
            </a:r>
            <a:r>
              <a:rPr lang="es-ES" b="1" dirty="0">
                <a:solidFill>
                  <a:srgbClr val="4258DC"/>
                </a:solidFill>
                <a:latin typeface="Helvetica Light" charset="0"/>
                <a:ea typeface="Helvetica Light" charset="0"/>
                <a:cs typeface="Helvetica Light" charset="0"/>
              </a:rPr>
              <a:t>édito.</a:t>
            </a:r>
            <a:r>
              <a:rPr lang="es-ES_tradnl" b="1" dirty="0">
                <a:solidFill>
                  <a:srgbClr val="4258DC"/>
                </a:solidFill>
                <a:latin typeface="Helvetica Light" charset="0"/>
                <a:ea typeface="Helvetica Light" charset="0"/>
                <a:cs typeface="Helvetica Light" charset="0"/>
              </a:rPr>
              <a:t> </a:t>
            </a:r>
          </a:p>
        </p:txBody>
      </p:sp>
      <p:sp>
        <p:nvSpPr>
          <p:cNvPr id="14" name="CuadroTexto 13"/>
          <p:cNvSpPr txBox="1"/>
          <p:nvPr/>
        </p:nvSpPr>
        <p:spPr>
          <a:xfrm>
            <a:off x="2049814" y="4392547"/>
            <a:ext cx="3033907" cy="923330"/>
          </a:xfrm>
          <a:prstGeom prst="rect">
            <a:avLst/>
          </a:prstGeom>
          <a:noFill/>
        </p:spPr>
        <p:txBody>
          <a:bodyPr wrap="square" rtlCol="0">
            <a:spAutoFit/>
          </a:bodyPr>
          <a:lstStyle/>
          <a:p>
            <a:r>
              <a:rPr lang="es-ES_tradnl" b="1" dirty="0">
                <a:solidFill>
                  <a:srgbClr val="4258DC"/>
                </a:solidFill>
                <a:latin typeface="Helvetica Light" charset="0"/>
                <a:ea typeface="Helvetica Light" charset="0"/>
                <a:cs typeface="Helvetica Light" charset="0"/>
              </a:rPr>
              <a:t>Reflexionar sobre cuándo es conveniente pedir un c</a:t>
            </a:r>
            <a:r>
              <a:rPr lang="es-ES" b="1" dirty="0">
                <a:solidFill>
                  <a:srgbClr val="4258DC"/>
                </a:solidFill>
                <a:latin typeface="Helvetica Light" charset="0"/>
                <a:ea typeface="Helvetica Light" charset="0"/>
                <a:cs typeface="Helvetica Light" charset="0"/>
              </a:rPr>
              <a:t>rédito o cuándo no.</a:t>
            </a:r>
            <a:endParaRPr lang="es-ES_tradnl" b="1" dirty="0">
              <a:solidFill>
                <a:srgbClr val="4258DC"/>
              </a:solidFill>
              <a:latin typeface="Helvetica Light" charset="0"/>
              <a:ea typeface="Helvetica Light" charset="0"/>
              <a:cs typeface="Helvetica Light" charset="0"/>
            </a:endParaRPr>
          </a:p>
        </p:txBody>
      </p:sp>
      <p:sp>
        <p:nvSpPr>
          <p:cNvPr id="15" name="CuadroTexto 14"/>
          <p:cNvSpPr txBox="1"/>
          <p:nvPr/>
        </p:nvSpPr>
        <p:spPr>
          <a:xfrm>
            <a:off x="2000298" y="3166035"/>
            <a:ext cx="3211935" cy="923330"/>
          </a:xfrm>
          <a:prstGeom prst="rect">
            <a:avLst/>
          </a:prstGeom>
          <a:noFill/>
        </p:spPr>
        <p:txBody>
          <a:bodyPr wrap="square" rtlCol="0">
            <a:spAutoFit/>
          </a:bodyPr>
          <a:lstStyle/>
          <a:p>
            <a:r>
              <a:rPr lang="es-ES_tradnl" b="1" dirty="0">
                <a:solidFill>
                  <a:srgbClr val="4258DC"/>
                </a:solidFill>
                <a:latin typeface="Helvetica Light" charset="0"/>
                <a:ea typeface="Helvetica Light" charset="0"/>
                <a:cs typeface="Helvetica Light" charset="0"/>
              </a:rPr>
              <a:t>Reconocer las ventajas y desventajas de los cr</a:t>
            </a:r>
            <a:r>
              <a:rPr lang="es-ES" b="1" dirty="0">
                <a:solidFill>
                  <a:srgbClr val="4258DC"/>
                </a:solidFill>
                <a:latin typeface="Helvetica Light" charset="0"/>
                <a:ea typeface="Helvetica Light" charset="0"/>
                <a:cs typeface="Helvetica Light" charset="0"/>
              </a:rPr>
              <a:t>éditos formales e informales.</a:t>
            </a:r>
            <a:endParaRPr lang="es-ES_tradnl" b="1" dirty="0">
              <a:solidFill>
                <a:srgbClr val="4258DC"/>
              </a:solidFill>
              <a:latin typeface="Helvetica Light" charset="0"/>
              <a:ea typeface="Helvetica Light" charset="0"/>
              <a:cs typeface="Helvetica Light" charset="0"/>
            </a:endParaRPr>
          </a:p>
        </p:txBody>
      </p:sp>
      <p:sp>
        <p:nvSpPr>
          <p:cNvPr id="16" name="CuadroTexto 15"/>
          <p:cNvSpPr txBox="1"/>
          <p:nvPr/>
        </p:nvSpPr>
        <p:spPr>
          <a:xfrm>
            <a:off x="5712203" y="4232723"/>
            <a:ext cx="3192794" cy="1200329"/>
          </a:xfrm>
          <a:prstGeom prst="rect">
            <a:avLst/>
          </a:prstGeom>
          <a:noFill/>
        </p:spPr>
        <p:txBody>
          <a:bodyPr wrap="square" rtlCol="0">
            <a:spAutoFit/>
          </a:bodyPr>
          <a:lstStyle/>
          <a:p>
            <a:r>
              <a:rPr lang="es-ES_tradnl" b="1" dirty="0">
                <a:solidFill>
                  <a:srgbClr val="4258DC"/>
                </a:solidFill>
                <a:latin typeface="Helvetica Light" charset="0"/>
                <a:ea typeface="Helvetica Light" charset="0"/>
                <a:cs typeface="Helvetica Light" charset="0"/>
              </a:rPr>
              <a:t>Identificar aspectos importantes para manejar adecuadamente un </a:t>
            </a:r>
            <a:r>
              <a:rPr lang="es-ES_tradnl" b="1" dirty="0" err="1">
                <a:solidFill>
                  <a:srgbClr val="4258DC"/>
                </a:solidFill>
                <a:latin typeface="Helvetica Light" charset="0"/>
                <a:ea typeface="Helvetica Light" charset="0"/>
                <a:cs typeface="Helvetica Light" charset="0"/>
              </a:rPr>
              <a:t>cr</a:t>
            </a:r>
            <a:r>
              <a:rPr lang="es-ES" b="1" dirty="0">
                <a:solidFill>
                  <a:srgbClr val="4258DC"/>
                </a:solidFill>
                <a:latin typeface="Helvetica Light" charset="0"/>
                <a:ea typeface="Helvetica Light" charset="0"/>
                <a:cs typeface="Helvetica Light" charset="0"/>
              </a:rPr>
              <a:t>édito.</a:t>
            </a:r>
            <a:r>
              <a:rPr lang="es-ES_tradnl" b="1" dirty="0">
                <a:solidFill>
                  <a:srgbClr val="4258DC"/>
                </a:solidFill>
                <a:latin typeface="Helvetica Light" charset="0"/>
                <a:ea typeface="Helvetica Light" charset="0"/>
                <a:cs typeface="Helvetica Light" charset="0"/>
              </a:rPr>
              <a:t> </a:t>
            </a:r>
          </a:p>
          <a:p>
            <a:endParaRPr lang="es-ES_tradnl" b="1" dirty="0">
              <a:solidFill>
                <a:srgbClr val="4258DC"/>
              </a:solidFill>
              <a:latin typeface="Helvetica Light" charset="0"/>
              <a:ea typeface="Helvetica Light" charset="0"/>
              <a:cs typeface="Helvetica Light" charset="0"/>
            </a:endParaRPr>
          </a:p>
        </p:txBody>
      </p:sp>
      <p:sp>
        <p:nvSpPr>
          <p:cNvPr id="17" name="CuadroTexto 16"/>
          <p:cNvSpPr txBox="1"/>
          <p:nvPr/>
        </p:nvSpPr>
        <p:spPr>
          <a:xfrm>
            <a:off x="2002761" y="1939523"/>
            <a:ext cx="3114231" cy="1200329"/>
          </a:xfrm>
          <a:prstGeom prst="rect">
            <a:avLst/>
          </a:prstGeom>
          <a:noFill/>
        </p:spPr>
        <p:txBody>
          <a:bodyPr wrap="square" rtlCol="0">
            <a:spAutoFit/>
          </a:bodyPr>
          <a:lstStyle/>
          <a:p>
            <a:r>
              <a:rPr lang="es-ES_tradnl" b="1" dirty="0">
                <a:solidFill>
                  <a:srgbClr val="4258DC"/>
                </a:solidFill>
                <a:latin typeface="Helvetica Light" charset="0"/>
                <a:ea typeface="Helvetica Light" charset="0"/>
                <a:cs typeface="Helvetica Light" charset="0"/>
              </a:rPr>
              <a:t>Entender la diferencia entre usar el dinero propio (ahorro) y el prestado (cr</a:t>
            </a:r>
            <a:r>
              <a:rPr lang="es-ES" b="1" dirty="0">
                <a:solidFill>
                  <a:srgbClr val="4258DC"/>
                </a:solidFill>
                <a:latin typeface="Helvetica Light" charset="0"/>
                <a:ea typeface="Helvetica Light" charset="0"/>
                <a:cs typeface="Helvetica Light" charset="0"/>
              </a:rPr>
              <a:t>édito).</a:t>
            </a:r>
            <a:endParaRPr lang="es-ES_tradnl" b="1" dirty="0">
              <a:solidFill>
                <a:srgbClr val="4258DC"/>
              </a:solidFill>
              <a:latin typeface="Helvetica Light" charset="0"/>
              <a:ea typeface="Helvetica Light" charset="0"/>
              <a:cs typeface="Helvetica Light" charset="0"/>
            </a:endParaRPr>
          </a:p>
        </p:txBody>
      </p:sp>
      <p:pic>
        <p:nvPicPr>
          <p:cNvPr id="2" name="Imagen 1"/>
          <p:cNvPicPr>
            <a:picLocks noChangeAspect="1"/>
          </p:cNvPicPr>
          <p:nvPr/>
        </p:nvPicPr>
        <p:blipFill>
          <a:blip r:embed="rId3"/>
          <a:stretch>
            <a:fillRect/>
          </a:stretch>
        </p:blipFill>
        <p:spPr>
          <a:xfrm>
            <a:off x="5083721" y="1530000"/>
            <a:ext cx="689665" cy="5328000"/>
          </a:xfrm>
          <a:prstGeom prst="rect">
            <a:avLst/>
          </a:prstGeom>
        </p:spPr>
      </p:pic>
      <p:sp>
        <p:nvSpPr>
          <p:cNvPr id="4" name="CuadroTexto 3"/>
          <p:cNvSpPr txBox="1"/>
          <p:nvPr/>
        </p:nvSpPr>
        <p:spPr>
          <a:xfrm>
            <a:off x="5116992" y="2010451"/>
            <a:ext cx="561941" cy="562630"/>
          </a:xfrm>
          <a:prstGeom prst="ellipse">
            <a:avLst/>
          </a:prstGeom>
          <a:solidFill>
            <a:srgbClr val="2E46D8"/>
          </a:solidFill>
        </p:spPr>
        <p:txBody>
          <a:bodyPr wrap="square" rtlCol="0">
            <a:spAutoFit/>
          </a:bodyPr>
          <a:lstStyle/>
          <a:p>
            <a:r>
              <a:rPr lang="es-CO" sz="20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4</a:t>
            </a:r>
            <a:endParaRPr lang="es-CO" sz="24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1" name="CuadroTexto 20"/>
          <p:cNvSpPr txBox="1"/>
          <p:nvPr/>
        </p:nvSpPr>
        <p:spPr>
          <a:xfrm>
            <a:off x="5131909" y="3166035"/>
            <a:ext cx="561941" cy="562630"/>
          </a:xfrm>
          <a:prstGeom prst="ellipse">
            <a:avLst/>
          </a:prstGeom>
          <a:solidFill>
            <a:srgbClr val="2E46D8"/>
          </a:solidFill>
        </p:spPr>
        <p:txBody>
          <a:bodyPr wrap="square" rtlCol="0">
            <a:spAutoFit/>
          </a:bodyPr>
          <a:lstStyle/>
          <a:p>
            <a:r>
              <a:rPr lang="es-CO" sz="20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5</a:t>
            </a:r>
            <a:endParaRPr lang="es-CO" sz="24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2" name="CuadroTexto 21"/>
          <p:cNvSpPr txBox="1"/>
          <p:nvPr/>
        </p:nvSpPr>
        <p:spPr>
          <a:xfrm>
            <a:off x="5116992" y="4269437"/>
            <a:ext cx="561941" cy="562630"/>
          </a:xfrm>
          <a:prstGeom prst="ellipse">
            <a:avLst/>
          </a:prstGeom>
          <a:solidFill>
            <a:srgbClr val="2E46D8"/>
          </a:solidFill>
        </p:spPr>
        <p:txBody>
          <a:bodyPr wrap="square" rtlCol="0">
            <a:spAutoFit/>
          </a:bodyPr>
          <a:lstStyle/>
          <a:p>
            <a:r>
              <a:rPr lang="es-CO" sz="20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6</a:t>
            </a:r>
          </a:p>
        </p:txBody>
      </p:sp>
    </p:spTree>
    <p:extLst>
      <p:ext uri="{BB962C8B-B14F-4D97-AF65-F5344CB8AC3E}">
        <p14:creationId xmlns:p14="http://schemas.microsoft.com/office/powerpoint/2010/main" val="333799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ángulo 4"/>
          <p:cNvSpPr/>
          <p:nvPr/>
        </p:nvSpPr>
        <p:spPr>
          <a:xfrm>
            <a:off x="669847" y="2179170"/>
            <a:ext cx="7966554" cy="3046988"/>
          </a:xfrm>
          <a:prstGeom prst="rect">
            <a:avLst/>
          </a:prstGeom>
        </p:spPr>
        <p:txBody>
          <a:bodyPr wrap="square">
            <a:spAutoFit/>
          </a:bodyPr>
          <a:lstStyle/>
          <a:p>
            <a:pPr lvl="0" algn="ctr"/>
            <a:r>
              <a:rPr lang="es-ES" sz="4800" b="1" dirty="0">
                <a:solidFill>
                  <a:srgbClr val="F23F59"/>
                </a:solidFill>
                <a:latin typeface="Helvetica"/>
                <a:cs typeface="Helvetica"/>
              </a:rPr>
              <a:t>¿Quién ha solicitado un crédito o un préstamo?</a:t>
            </a:r>
          </a:p>
          <a:p>
            <a:pPr lvl="0" algn="ctr"/>
            <a:endParaRPr lang="es-ES" sz="4800" dirty="0">
              <a:solidFill>
                <a:schemeClr val="tx1">
                  <a:lumMod val="75000"/>
                  <a:lumOff val="25000"/>
                </a:schemeClr>
              </a:solidFill>
              <a:latin typeface="Helvetica" charset="-52"/>
              <a:ea typeface="Helvetica" charset="-52"/>
              <a:cs typeface="Helvetica" charset="-52"/>
            </a:endParaRPr>
          </a:p>
          <a:p>
            <a:pPr algn="ctr"/>
            <a:r>
              <a:rPr lang="es-ES" sz="4800" b="1" dirty="0">
                <a:solidFill>
                  <a:srgbClr val="F23F59"/>
                </a:solidFill>
                <a:latin typeface="Helvetica"/>
                <a:cs typeface="Helvetica"/>
              </a:rPr>
              <a:t>¿Para qué?</a:t>
            </a:r>
          </a:p>
        </p:txBody>
      </p:sp>
    </p:spTree>
    <p:extLst>
      <p:ext uri="{BB962C8B-B14F-4D97-AF65-F5344CB8AC3E}">
        <p14:creationId xmlns:p14="http://schemas.microsoft.com/office/powerpoint/2010/main" val="194661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6579703" y="264008"/>
            <a:ext cx="2219929" cy="461665"/>
          </a:xfrm>
          <a:prstGeom prst="rect">
            <a:avLst/>
          </a:prstGeom>
          <a:noFill/>
        </p:spPr>
        <p:txBody>
          <a:bodyPr wrap="none" rtlCol="0">
            <a:spAutoFit/>
          </a:bodyPr>
          <a:lstStyle/>
          <a:p>
            <a:pPr lvl="0"/>
            <a:r>
              <a:rPr lang="es-ES" sz="2400" dirty="0">
                <a:solidFill>
                  <a:schemeClr val="bg1"/>
                </a:solidFill>
                <a:latin typeface="Helvetica"/>
                <a:cs typeface="Helvetica"/>
              </a:rPr>
              <a:t>Crédito Formal</a:t>
            </a:r>
          </a:p>
        </p:txBody>
      </p:sp>
      <p:sp>
        <p:nvSpPr>
          <p:cNvPr id="9" name="Rectángulo 8"/>
          <p:cNvSpPr/>
          <p:nvPr/>
        </p:nvSpPr>
        <p:spPr>
          <a:xfrm>
            <a:off x="230429" y="6067894"/>
            <a:ext cx="3160841" cy="461665"/>
          </a:xfrm>
          <a:prstGeom prst="rect">
            <a:avLst/>
          </a:prstGeom>
        </p:spPr>
        <p:txBody>
          <a:bodyPr wrap="none">
            <a:spAutoFit/>
          </a:bodyPr>
          <a:lstStyle/>
          <a:p>
            <a:pPr lvl="0"/>
            <a:r>
              <a:rPr lang="es-ES" sz="2400" dirty="0">
                <a:solidFill>
                  <a:schemeClr val="bg1"/>
                </a:solidFill>
                <a:latin typeface="Helvetica"/>
                <a:cs typeface="Helvetica"/>
              </a:rPr>
              <a:t>Préstamos Informales</a:t>
            </a:r>
          </a:p>
        </p:txBody>
      </p:sp>
      <p:sp>
        <p:nvSpPr>
          <p:cNvPr id="10" name="CuadroTexto 9"/>
          <p:cNvSpPr txBox="1"/>
          <p:nvPr/>
        </p:nvSpPr>
        <p:spPr>
          <a:xfrm>
            <a:off x="2554861" y="3490635"/>
            <a:ext cx="3937947" cy="1600438"/>
          </a:xfrm>
          <a:prstGeom prst="rect">
            <a:avLst/>
          </a:prstGeom>
          <a:noFill/>
        </p:spPr>
        <p:txBody>
          <a:bodyPr wrap="none" rtlCol="0">
            <a:spAutoFit/>
          </a:bodyPr>
          <a:lstStyle/>
          <a:p>
            <a:pPr lvl="0" algn="ctr"/>
            <a:r>
              <a:rPr lang="es-ES" sz="4000" b="1" dirty="0">
                <a:solidFill>
                  <a:schemeClr val="bg1"/>
                </a:solidFill>
                <a:latin typeface="Helvetica"/>
                <a:cs typeface="Helvetica"/>
              </a:rPr>
              <a:t>VENTAJAS Y</a:t>
            </a:r>
          </a:p>
          <a:p>
            <a:pPr lvl="0" algn="ctr"/>
            <a:r>
              <a:rPr lang="es-ES" sz="4000" b="1" dirty="0">
                <a:solidFill>
                  <a:schemeClr val="bg1"/>
                </a:solidFill>
                <a:latin typeface="Helvetica"/>
                <a:cs typeface="Helvetica"/>
              </a:rPr>
              <a:t>DESVENTAJAS</a:t>
            </a:r>
          </a:p>
          <a:p>
            <a:endParaRPr lang="es-ES" dirty="0"/>
          </a:p>
        </p:txBody>
      </p:sp>
    </p:spTree>
    <p:extLst>
      <p:ext uri="{BB962C8B-B14F-4D97-AF65-F5344CB8AC3E}">
        <p14:creationId xmlns:p14="http://schemas.microsoft.com/office/powerpoint/2010/main" val="389312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CuadroTexto 9"/>
          <p:cNvSpPr txBox="1"/>
          <p:nvPr/>
        </p:nvSpPr>
        <p:spPr>
          <a:xfrm>
            <a:off x="73178" y="6410018"/>
            <a:ext cx="8974329" cy="307777"/>
          </a:xfrm>
          <a:prstGeom prst="rect">
            <a:avLst/>
          </a:prstGeom>
          <a:noFill/>
        </p:spPr>
        <p:txBody>
          <a:bodyPr wrap="square" rtlCol="0">
            <a:spAutoFit/>
          </a:bodyPr>
          <a:lstStyle/>
          <a:p>
            <a:pPr algn="ctr"/>
            <a:r>
              <a:rPr lang="es-CO" sz="1400" b="1" dirty="0">
                <a:solidFill>
                  <a:srgbClr val="F23F59"/>
                </a:solidFill>
                <a:latin typeface="Helvetica"/>
                <a:ea typeface="Microsoft YaHei UI Light" panose="020B0502040204020203" pitchFamily="34" charset="-122"/>
                <a:cs typeface="Helvetica"/>
              </a:rPr>
              <a:t>Red: </a:t>
            </a:r>
            <a:r>
              <a:rPr lang="es-CO" sz="1400" dirty="0">
                <a:solidFill>
                  <a:schemeClr val="bg1"/>
                </a:solidFill>
                <a:latin typeface="Helvetica Light"/>
                <a:ea typeface="Microsoft YaHei UI Light" panose="020B0502040204020203" pitchFamily="34" charset="-122"/>
                <a:cs typeface="Helvetica Light"/>
              </a:rPr>
              <a:t>Saber mas contigo </a:t>
            </a:r>
            <a:r>
              <a:rPr lang="es-CO" sz="1400" b="1" dirty="0">
                <a:solidFill>
                  <a:srgbClr val="F23F59"/>
                </a:solidFill>
                <a:latin typeface="Helvetica"/>
                <a:ea typeface="Microsoft YaHei UI Light" panose="020B0502040204020203" pitchFamily="34" charset="-122"/>
                <a:cs typeface="Helvetica"/>
              </a:rPr>
              <a:t>Contraseña: </a:t>
            </a:r>
            <a:r>
              <a:rPr lang="es-CO" sz="1400" dirty="0">
                <a:solidFill>
                  <a:schemeClr val="bg1"/>
                </a:solidFill>
                <a:latin typeface="Helvetica Light"/>
                <a:ea typeface="Microsoft YaHei UI Light" panose="020B0502040204020203" pitchFamily="34" charset="-122"/>
                <a:cs typeface="Helvetica Light"/>
              </a:rPr>
              <a:t>Asobancaria2019-2</a:t>
            </a:r>
            <a:endParaRPr lang="es-CO" sz="2200" dirty="0">
              <a:solidFill>
                <a:schemeClr val="bg1"/>
              </a:solidFill>
              <a:latin typeface="Trebuchet MS" panose="020B0603020202020204" pitchFamily="34" charset="0"/>
              <a:ea typeface="Microsoft YaHei UI Light" panose="020B0502040204020203" pitchFamily="34" charset="-122"/>
            </a:endParaRPr>
          </a:p>
        </p:txBody>
      </p:sp>
    </p:spTree>
    <p:extLst>
      <p:ext uri="{BB962C8B-B14F-4D97-AF65-F5344CB8AC3E}">
        <p14:creationId xmlns:p14="http://schemas.microsoft.com/office/powerpoint/2010/main" val="2566376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uadroTexto 2"/>
          <p:cNvSpPr txBox="1"/>
          <p:nvPr/>
        </p:nvSpPr>
        <p:spPr>
          <a:xfrm>
            <a:off x="382895" y="1489911"/>
            <a:ext cx="2870891" cy="3785652"/>
          </a:xfrm>
          <a:prstGeom prst="rect">
            <a:avLst/>
          </a:prstGeom>
          <a:noFill/>
        </p:spPr>
        <p:txBody>
          <a:bodyPr wrap="square" rtlCol="0">
            <a:spAutoFit/>
          </a:bodyPr>
          <a:lstStyle/>
          <a:p>
            <a:r>
              <a:rPr lang="es-CO" sz="1500" dirty="0">
                <a:solidFill>
                  <a:srgbClr val="222BCF"/>
                </a:solidFill>
                <a:latin typeface="Helvetica"/>
                <a:ea typeface="Calibri" panose="020F0502020204030204" pitchFamily="34" charset="0"/>
                <a:cs typeface="Helvetica"/>
              </a:rPr>
              <a:t>Martha y Carlos han decidido formalizar su relación después de cinco años de noviazgo. Para ello, diseñan un plan de ahorro y tienen la boda de sus sueños.</a:t>
            </a:r>
          </a:p>
          <a:p>
            <a:endParaRPr lang="es-CO" sz="1500" dirty="0">
              <a:solidFill>
                <a:srgbClr val="222BCF"/>
              </a:solidFill>
              <a:latin typeface="Helvetica"/>
              <a:ea typeface="Calibri" panose="020F0502020204030204" pitchFamily="34" charset="0"/>
              <a:cs typeface="Helvetica"/>
            </a:endParaRPr>
          </a:p>
          <a:p>
            <a:r>
              <a:rPr lang="es-CO" sz="1500" dirty="0">
                <a:solidFill>
                  <a:srgbClr val="222BCF"/>
                </a:solidFill>
                <a:latin typeface="Helvetica"/>
                <a:ea typeface="Calibri" panose="020F0502020204030204" pitchFamily="34" charset="0"/>
                <a:cs typeface="Helvetica"/>
              </a:rPr>
              <a:t>Después de una romántica luna de miel, establecen sus prioridades para los próximos años; sin embargo, como la vida es impredecible, la cigüeña visita este nuevo hogar nueve meses después.</a:t>
            </a:r>
          </a:p>
          <a:p>
            <a:pPr algn="just"/>
            <a:endParaRPr lang="es-CO" sz="1200" dirty="0">
              <a:solidFill>
                <a:schemeClr val="tx1">
                  <a:lumMod val="75000"/>
                  <a:lumOff val="25000"/>
                </a:schemeClr>
              </a:solidFill>
              <a:latin typeface="Helvetica Light"/>
              <a:ea typeface="Calibri" panose="020F0502020204030204" pitchFamily="34" charset="0"/>
              <a:cs typeface="Helvetica Light"/>
            </a:endParaRPr>
          </a:p>
          <a:p>
            <a:endParaRPr lang="es-ES" i="1" dirty="0">
              <a:solidFill>
                <a:schemeClr val="tx1">
                  <a:lumMod val="75000"/>
                  <a:lumOff val="25000"/>
                </a:schemeClr>
              </a:solidFill>
            </a:endParaRPr>
          </a:p>
        </p:txBody>
      </p:sp>
    </p:spTree>
    <p:extLst>
      <p:ext uri="{BB962C8B-B14F-4D97-AF65-F5344CB8AC3E}">
        <p14:creationId xmlns:p14="http://schemas.microsoft.com/office/powerpoint/2010/main" val="4193845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uadroTexto 4"/>
          <p:cNvSpPr txBox="1"/>
          <p:nvPr/>
        </p:nvSpPr>
        <p:spPr>
          <a:xfrm>
            <a:off x="5142264" y="2131960"/>
            <a:ext cx="3191404" cy="4016484"/>
          </a:xfrm>
          <a:prstGeom prst="rect">
            <a:avLst/>
          </a:prstGeom>
          <a:noFill/>
        </p:spPr>
        <p:txBody>
          <a:bodyPr wrap="square" rtlCol="0">
            <a:spAutoFit/>
          </a:bodyPr>
          <a:lstStyle/>
          <a:p>
            <a:r>
              <a:rPr lang="es-CO" sz="1500" dirty="0">
                <a:solidFill>
                  <a:srgbClr val="222BCF"/>
                </a:solidFill>
                <a:latin typeface="Helvetica"/>
                <a:ea typeface="Calibri" panose="020F0502020204030204" pitchFamily="34" charset="0"/>
                <a:cs typeface="Helvetica"/>
              </a:rPr>
              <a:t>Este hecho genera gastos inesperados: Carlos necesita un millón de pesos más para hacer frente a ciertas necesidades que no dan espera, como comprar la cuna y ropa para el bebé.</a:t>
            </a:r>
          </a:p>
          <a:p>
            <a:endParaRPr lang="es-CO" sz="1500" dirty="0">
              <a:solidFill>
                <a:srgbClr val="222BCF"/>
              </a:solidFill>
              <a:latin typeface="Helvetica"/>
              <a:ea typeface="Calibri" panose="020F0502020204030204" pitchFamily="34" charset="0"/>
              <a:cs typeface="Helvetica"/>
            </a:endParaRPr>
          </a:p>
          <a:p>
            <a:r>
              <a:rPr lang="es-CO" sz="1500" dirty="0">
                <a:solidFill>
                  <a:srgbClr val="222BCF"/>
                </a:solidFill>
                <a:latin typeface="Helvetica"/>
                <a:ea typeface="Calibri" panose="020F0502020204030204" pitchFamily="34" charset="0"/>
                <a:cs typeface="Helvetica"/>
              </a:rPr>
              <a:t>En esa circunstancia recuerda un volante que le entregaron ofreciéndole crédito </a:t>
            </a:r>
            <a:r>
              <a:rPr lang="es-CO" sz="1500" b="1" dirty="0">
                <a:solidFill>
                  <a:srgbClr val="222BCF"/>
                </a:solidFill>
                <a:latin typeface="Helvetica"/>
                <a:ea typeface="Calibri" panose="020F0502020204030204" pitchFamily="34" charset="0"/>
                <a:cs typeface="Helvetica"/>
              </a:rPr>
              <a:t>“fácil, rápido y sin papeleos”. </a:t>
            </a:r>
            <a:r>
              <a:rPr lang="es-CO" sz="1500" dirty="0">
                <a:solidFill>
                  <a:srgbClr val="222BCF"/>
                </a:solidFill>
                <a:latin typeface="Helvetica"/>
                <a:ea typeface="Calibri" panose="020F0502020204030204" pitchFamily="34" charset="0"/>
                <a:cs typeface="Helvetica"/>
              </a:rPr>
              <a:t>Llama y le prometen prestarle el millón de pesos con cuotas diarias de tan solo $6.450 “pesitos”; es decir, “lo mismo que dejar de comerse unas onces”, afirma el prestamista. Carlos acepta y sale del apuro.</a:t>
            </a:r>
            <a:endParaRPr lang="es-ES" i="1" dirty="0">
              <a:solidFill>
                <a:schemeClr val="tx1">
                  <a:lumMod val="75000"/>
                  <a:lumOff val="25000"/>
                </a:schemeClr>
              </a:solidFill>
            </a:endParaRPr>
          </a:p>
        </p:txBody>
      </p:sp>
    </p:spTree>
    <p:extLst>
      <p:ext uri="{BB962C8B-B14F-4D97-AF65-F5344CB8AC3E}">
        <p14:creationId xmlns:p14="http://schemas.microsoft.com/office/powerpoint/2010/main" val="2935680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a:off x="1370013" y="985838"/>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11490755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a:off x="1370013" y="985838"/>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Tree>
    <p:extLst>
      <p:ext uri="{BB962C8B-B14F-4D97-AF65-F5344CB8AC3E}">
        <p14:creationId xmlns:p14="http://schemas.microsoft.com/office/powerpoint/2010/main" val="3949238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595706" y="2145880"/>
            <a:ext cx="4507755" cy="2997615"/>
          </a:xfrm>
          <a:prstGeom prst="rect">
            <a:avLst/>
          </a:prstGeom>
        </p:spPr>
        <p:txBody>
          <a:bodyPr wrap="square">
            <a:spAutoFit/>
          </a:bodyPr>
          <a:lstStyle/>
          <a:p>
            <a:pPr>
              <a:lnSpc>
                <a:spcPct val="115000"/>
              </a:lnSpc>
              <a:spcAft>
                <a:spcPts val="1000"/>
              </a:spcAft>
            </a:pPr>
            <a:r>
              <a:rPr lang="es-ES" sz="1500" dirty="0">
                <a:solidFill>
                  <a:srgbClr val="222BCF"/>
                </a:solidFill>
                <a:latin typeface="Helvetica"/>
                <a:ea typeface="Calibri" panose="020F0502020204030204" pitchFamily="34" charset="0"/>
                <a:cs typeface="Helvetica"/>
              </a:rPr>
              <a:t>Marcos trabaja como supervisor en una cadena de supermercados. </a:t>
            </a:r>
          </a:p>
          <a:p>
            <a:pPr>
              <a:lnSpc>
                <a:spcPct val="115000"/>
              </a:lnSpc>
              <a:spcAft>
                <a:spcPts val="1000"/>
              </a:spcAft>
            </a:pPr>
            <a:r>
              <a:rPr lang="es-ES" sz="1500" dirty="0">
                <a:solidFill>
                  <a:srgbClr val="222BCF"/>
                </a:solidFill>
                <a:latin typeface="Helvetica"/>
                <a:ea typeface="Calibri" panose="020F0502020204030204" pitchFamily="34" charset="0"/>
                <a:cs typeface="Helvetica"/>
              </a:rPr>
              <a:t>Lo acaban de trasladar a una sucursal que queda muy lejos de su casa. Tarda una hora y media en llegar por la mañana a trabajar y el mismo tiempo en regresar a su casa en la tarde en transporte público. </a:t>
            </a:r>
          </a:p>
          <a:p>
            <a:pPr>
              <a:lnSpc>
                <a:spcPct val="115000"/>
              </a:lnSpc>
              <a:spcAft>
                <a:spcPts val="1000"/>
              </a:spcAft>
            </a:pPr>
            <a:r>
              <a:rPr lang="es-ES" sz="1500" dirty="0">
                <a:solidFill>
                  <a:srgbClr val="222BCF"/>
                </a:solidFill>
                <a:latin typeface="Helvetica"/>
                <a:ea typeface="Calibri" panose="020F0502020204030204" pitchFamily="34" charset="0"/>
                <a:cs typeface="Helvetica"/>
              </a:rPr>
              <a:t>Está desesperado, pues, aunque empezó a ahorrar desde hace cuatro meses para comprar un carro, todavía no ha juntado lo suficiente.</a:t>
            </a:r>
            <a:endParaRPr lang="es-CO" sz="1500" dirty="0">
              <a:solidFill>
                <a:srgbClr val="222BCF"/>
              </a:solidFill>
              <a:latin typeface="Helvetica"/>
              <a:ea typeface="Calibri" panose="020F0502020204030204" pitchFamily="34" charset="0"/>
              <a:cs typeface="Helvetica"/>
            </a:endParaRPr>
          </a:p>
        </p:txBody>
      </p:sp>
    </p:spTree>
    <p:extLst>
      <p:ext uri="{BB962C8B-B14F-4D97-AF65-F5344CB8AC3E}">
        <p14:creationId xmlns:p14="http://schemas.microsoft.com/office/powerpoint/2010/main" val="643391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595706" y="2145880"/>
            <a:ext cx="4507755" cy="2997615"/>
          </a:xfrm>
          <a:prstGeom prst="rect">
            <a:avLst/>
          </a:prstGeom>
        </p:spPr>
        <p:txBody>
          <a:bodyPr wrap="square">
            <a:spAutoFit/>
          </a:bodyPr>
          <a:lstStyle/>
          <a:p>
            <a:pPr>
              <a:lnSpc>
                <a:spcPct val="115000"/>
              </a:lnSpc>
              <a:spcAft>
                <a:spcPts val="1000"/>
              </a:spcAft>
            </a:pPr>
            <a:r>
              <a:rPr lang="es-ES" sz="1500" dirty="0">
                <a:solidFill>
                  <a:srgbClr val="222BCF"/>
                </a:solidFill>
                <a:latin typeface="Helvetica"/>
                <a:ea typeface="Calibri" panose="020F0502020204030204" pitchFamily="34" charset="0"/>
                <a:cs typeface="Helvetica"/>
              </a:rPr>
              <a:t>Marcos trabaja como supervisor en una cadena de supermercados. </a:t>
            </a:r>
          </a:p>
          <a:p>
            <a:pPr>
              <a:lnSpc>
                <a:spcPct val="115000"/>
              </a:lnSpc>
              <a:spcAft>
                <a:spcPts val="1000"/>
              </a:spcAft>
            </a:pPr>
            <a:r>
              <a:rPr lang="es-ES" sz="1500" dirty="0">
                <a:solidFill>
                  <a:srgbClr val="222BCF"/>
                </a:solidFill>
                <a:latin typeface="Helvetica"/>
                <a:ea typeface="Calibri" panose="020F0502020204030204" pitchFamily="34" charset="0"/>
                <a:cs typeface="Helvetica"/>
              </a:rPr>
              <a:t>Lo acaban de trasladar a una sucursal que queda muy lejos de su casa. Tarda una hora y media en llegar por la mañana a trabajar y el mismo tiempo en regresar a su casa en la tarde en transporte público. </a:t>
            </a:r>
          </a:p>
          <a:p>
            <a:pPr>
              <a:lnSpc>
                <a:spcPct val="115000"/>
              </a:lnSpc>
              <a:spcAft>
                <a:spcPts val="1000"/>
              </a:spcAft>
            </a:pPr>
            <a:r>
              <a:rPr lang="es-ES" sz="1500" dirty="0">
                <a:solidFill>
                  <a:srgbClr val="222BCF"/>
                </a:solidFill>
                <a:latin typeface="Helvetica"/>
                <a:ea typeface="Calibri" panose="020F0502020204030204" pitchFamily="34" charset="0"/>
                <a:cs typeface="Helvetica"/>
              </a:rPr>
              <a:t>Está desesperado, pues, aunque empezó a ahorrar desde hace cuatro meses para comprar un carro, todavía no ha juntado lo suficiente.</a:t>
            </a:r>
            <a:endParaRPr lang="es-CO" sz="1500" dirty="0">
              <a:solidFill>
                <a:srgbClr val="222BCF"/>
              </a:solidFill>
              <a:latin typeface="Helvetica"/>
              <a:ea typeface="Calibri" panose="020F0502020204030204" pitchFamily="34" charset="0"/>
              <a:cs typeface="Helvetica"/>
            </a:endParaRPr>
          </a:p>
        </p:txBody>
      </p:sp>
    </p:spTree>
    <p:extLst>
      <p:ext uri="{BB962C8B-B14F-4D97-AF65-F5344CB8AC3E}">
        <p14:creationId xmlns:p14="http://schemas.microsoft.com/office/powerpoint/2010/main" val="432107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522929" y="286517"/>
            <a:ext cx="3729997" cy="3724096"/>
          </a:xfrm>
          <a:prstGeom prst="rect">
            <a:avLst/>
          </a:prstGeom>
          <a:noFill/>
        </p:spPr>
        <p:txBody>
          <a:bodyPr wrap="square" rtlCol="0">
            <a:spAutoFit/>
          </a:bodyPr>
          <a:lstStyle/>
          <a:p>
            <a:r>
              <a:rPr lang="es-ES" sz="2400" dirty="0">
                <a:solidFill>
                  <a:schemeClr val="bg1"/>
                </a:solidFill>
                <a:latin typeface="Helvetica"/>
                <a:cs typeface="Helvetica"/>
              </a:rPr>
              <a:t>Actividad 1: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¿Qué le aconsejan hacer a Marcos? </a:t>
            </a:r>
          </a:p>
          <a:p>
            <a:r>
              <a:rPr lang="es-ES" sz="2400" dirty="0">
                <a:solidFill>
                  <a:schemeClr val="bg1"/>
                </a:solidFill>
                <a:latin typeface="Helvetica"/>
                <a:cs typeface="Helvetica"/>
              </a:rPr>
              <a:t>¿Por qué?</a:t>
            </a:r>
          </a:p>
        </p:txBody>
      </p:sp>
    </p:spTree>
    <p:extLst>
      <p:ext uri="{BB962C8B-B14F-4D97-AF65-F5344CB8AC3E}">
        <p14:creationId xmlns:p14="http://schemas.microsoft.com/office/powerpoint/2010/main" val="2991153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Rectángulo 6"/>
          <p:cNvSpPr/>
          <p:nvPr/>
        </p:nvSpPr>
        <p:spPr>
          <a:xfrm>
            <a:off x="457200" y="1540185"/>
            <a:ext cx="8181173" cy="1200329"/>
          </a:xfrm>
          <a:prstGeom prst="rect">
            <a:avLst/>
          </a:prstGeom>
        </p:spPr>
        <p:txBody>
          <a:bodyPr wrap="square">
            <a:spAutoFit/>
          </a:bodyPr>
          <a:lstStyle/>
          <a:p>
            <a:pPr lvl="0" algn="ctr"/>
            <a:r>
              <a:rPr lang="es-ES" b="1" dirty="0">
                <a:solidFill>
                  <a:srgbClr val="F23F59"/>
                </a:solidFill>
                <a:latin typeface="Helvetica" charset="-52"/>
                <a:ea typeface="Helvetica" charset="-52"/>
                <a:cs typeface="Helvetica" charset="-52"/>
              </a:rPr>
              <a:t>Ahorro</a:t>
            </a:r>
            <a:r>
              <a:rPr lang="es-ES" dirty="0">
                <a:solidFill>
                  <a:srgbClr val="F23F59"/>
                </a:solidFill>
                <a:latin typeface="Helvetica" charset="-52"/>
                <a:ea typeface="Helvetica" charset="-52"/>
                <a:cs typeface="Helvetica" charset="-52"/>
              </a:rPr>
              <a:t>: </a:t>
            </a:r>
            <a:r>
              <a:rPr lang="es-ES" dirty="0">
                <a:solidFill>
                  <a:srgbClr val="222BCF"/>
                </a:solidFill>
                <a:latin typeface="Helvetica" charset="-52"/>
                <a:ea typeface="Helvetica" charset="-52"/>
                <a:cs typeface="Helvetica" charset="-52"/>
              </a:rPr>
              <a:t>no usar algo que tengo hoy para utilizarlo en el futuro.</a:t>
            </a:r>
          </a:p>
          <a:p>
            <a:pPr lvl="0" algn="ctr"/>
            <a:endParaRPr lang="es-ES" b="1" dirty="0">
              <a:solidFill>
                <a:srgbClr val="F1AB32"/>
              </a:solidFill>
              <a:latin typeface="Helvetica" charset="-52"/>
              <a:ea typeface="Helvetica" charset="-52"/>
              <a:cs typeface="Helvetica" charset="-52"/>
            </a:endParaRPr>
          </a:p>
          <a:p>
            <a:pPr lvl="0" algn="ctr"/>
            <a:r>
              <a:rPr lang="es-ES" b="1" dirty="0">
                <a:solidFill>
                  <a:srgbClr val="F23F59"/>
                </a:solidFill>
                <a:latin typeface="Helvetica" charset="-52"/>
                <a:ea typeface="Helvetica" charset="-52"/>
                <a:cs typeface="Helvetica" charset="-52"/>
              </a:rPr>
              <a:t>Crédito</a:t>
            </a:r>
            <a:r>
              <a:rPr lang="es-ES" dirty="0">
                <a:solidFill>
                  <a:srgbClr val="F23F59"/>
                </a:solidFill>
                <a:latin typeface="Helvetica" charset="-52"/>
                <a:ea typeface="Helvetica" charset="-52"/>
                <a:cs typeface="Helvetica" charset="-52"/>
              </a:rPr>
              <a:t>: </a:t>
            </a:r>
            <a:r>
              <a:rPr lang="es-ES" dirty="0">
                <a:solidFill>
                  <a:srgbClr val="222BCF"/>
                </a:solidFill>
                <a:latin typeface="Helvetica" charset="-52"/>
                <a:ea typeface="Helvetica" charset="-52"/>
                <a:cs typeface="Helvetica" charset="-52"/>
              </a:rPr>
              <a:t>usar hoy el dinero que voy a ganar en el futuro.</a:t>
            </a:r>
          </a:p>
          <a:p>
            <a:pPr lvl="0"/>
            <a:endParaRPr lang="es-ES" dirty="0">
              <a:solidFill>
                <a:srgbClr val="222BCF"/>
              </a:solidFill>
              <a:latin typeface="Helvetica" charset="-52"/>
              <a:ea typeface="Helvetica" charset="-52"/>
              <a:cs typeface="Helvetica" charset="-52"/>
            </a:endParaRPr>
          </a:p>
        </p:txBody>
      </p:sp>
      <p:sp>
        <p:nvSpPr>
          <p:cNvPr id="9" name="Rectángulo 8"/>
          <p:cNvSpPr/>
          <p:nvPr/>
        </p:nvSpPr>
        <p:spPr>
          <a:xfrm>
            <a:off x="407070" y="3771786"/>
            <a:ext cx="8318275" cy="2400657"/>
          </a:xfrm>
          <a:prstGeom prst="rect">
            <a:avLst/>
          </a:prstGeom>
        </p:spPr>
        <p:txBody>
          <a:bodyPr wrap="square">
            <a:spAutoFit/>
          </a:bodyPr>
          <a:lstStyle/>
          <a:p>
            <a:r>
              <a:rPr lang="es-ES" sz="2400" b="1" dirty="0">
                <a:solidFill>
                  <a:srgbClr val="F23F59"/>
                </a:solidFill>
                <a:latin typeface="Helvetica"/>
                <a:cs typeface="Helvetica"/>
              </a:rPr>
              <a:t>Se recomienda responder dos preguntas:</a:t>
            </a:r>
          </a:p>
          <a:p>
            <a:pPr lvl="0" algn="just"/>
            <a:endParaRPr lang="es-ES" b="1" dirty="0">
              <a:solidFill>
                <a:srgbClr val="F1AB32"/>
              </a:solidFill>
              <a:latin typeface="Helvetica" charset="-52"/>
              <a:ea typeface="Helvetica" charset="-52"/>
              <a:cs typeface="Helvetica" charset="-52"/>
            </a:endParaRPr>
          </a:p>
          <a:p>
            <a:pPr marL="342900" lvl="0" indent="-342900">
              <a:buFont typeface="Arial"/>
              <a:buChar char="•"/>
            </a:pPr>
            <a:r>
              <a:rPr lang="es-ES" dirty="0">
                <a:solidFill>
                  <a:srgbClr val="222BCF"/>
                </a:solidFill>
                <a:latin typeface="Helvetica" charset="-52"/>
                <a:ea typeface="Helvetica" charset="-52"/>
                <a:cs typeface="Helvetica" charset="-52"/>
              </a:rPr>
              <a:t>¿El bien o servicio que se va adquirir con esta deuda mejorará su calidad de vida?</a:t>
            </a:r>
          </a:p>
          <a:p>
            <a:pPr marL="342900" lvl="0" indent="-342900">
              <a:buFont typeface="Arial"/>
              <a:buChar char="•"/>
            </a:pPr>
            <a:r>
              <a:rPr lang="es-ES" dirty="0">
                <a:solidFill>
                  <a:srgbClr val="222BCF"/>
                </a:solidFill>
                <a:latin typeface="Helvetica" charset="-52"/>
                <a:ea typeface="Helvetica" charset="-52"/>
                <a:cs typeface="Helvetica" charset="-52"/>
              </a:rPr>
              <a:t>¿Es mejor cumplir con la meta usando la capacidad de ahorro o la capacidad de pago?</a:t>
            </a:r>
          </a:p>
          <a:p>
            <a:pPr lvl="0" algn="just"/>
            <a:endParaRPr lang="es-ES" b="1" dirty="0">
              <a:solidFill>
                <a:srgbClr val="F1AB32"/>
              </a:solidFill>
              <a:latin typeface="Helvetica" charset="-52"/>
              <a:ea typeface="Helvetica" charset="-52"/>
              <a:cs typeface="Helvetica" charset="-52"/>
            </a:endParaRPr>
          </a:p>
          <a:p>
            <a:pPr lvl="0" algn="just"/>
            <a:endParaRPr lang="es-ES" b="1" dirty="0">
              <a:solidFill>
                <a:srgbClr val="F1AB32"/>
              </a:solidFill>
              <a:latin typeface="Helvetica" charset="-52"/>
              <a:ea typeface="Helvetica" charset="-52"/>
              <a:cs typeface="Helvetica" charset="-52"/>
            </a:endParaRPr>
          </a:p>
        </p:txBody>
      </p:sp>
      <p:sp>
        <p:nvSpPr>
          <p:cNvPr id="10" name="CuadroTexto 9"/>
          <p:cNvSpPr txBox="1"/>
          <p:nvPr/>
        </p:nvSpPr>
        <p:spPr>
          <a:xfrm>
            <a:off x="457200" y="6051291"/>
            <a:ext cx="7108673" cy="584775"/>
          </a:xfrm>
          <a:prstGeom prst="rect">
            <a:avLst/>
          </a:prstGeom>
          <a:noFill/>
        </p:spPr>
        <p:txBody>
          <a:bodyPr wrap="square" rtlCol="0">
            <a:spAutoFit/>
          </a:bodyPr>
          <a:lstStyle/>
          <a:p>
            <a:pPr defTabSz="457200"/>
            <a:r>
              <a:rPr lang="es-CO" sz="1600" b="1" dirty="0">
                <a:solidFill>
                  <a:srgbClr val="F23F59"/>
                </a:solidFill>
                <a:latin typeface="Helvetica"/>
                <a:cs typeface="Helvetica"/>
              </a:rPr>
              <a:t>Capacidad de pago </a:t>
            </a:r>
            <a:r>
              <a:rPr lang="es-CO" sz="1600" dirty="0">
                <a:solidFill>
                  <a:srgbClr val="222BCF"/>
                </a:solidFill>
                <a:latin typeface="Helvetica"/>
                <a:cs typeface="Helvetica"/>
              </a:rPr>
              <a:t>= ingresos – (ahorro + gastos fijos + gastos variables)</a:t>
            </a:r>
          </a:p>
          <a:p>
            <a:pPr defTabSz="457200"/>
            <a:r>
              <a:rPr lang="es-CO" sz="1600" b="1" dirty="0">
                <a:solidFill>
                  <a:srgbClr val="F23F59"/>
                </a:solidFill>
                <a:latin typeface="Helvetica"/>
                <a:cs typeface="Helvetica"/>
              </a:rPr>
              <a:t>Capacidad de ahorro </a:t>
            </a:r>
            <a:r>
              <a:rPr lang="es-CO" sz="1600" dirty="0">
                <a:solidFill>
                  <a:srgbClr val="222BCF"/>
                </a:solidFill>
                <a:latin typeface="Helvetica"/>
                <a:cs typeface="Helvetica"/>
              </a:rPr>
              <a:t>= (capacidad de pago + ahorro)</a:t>
            </a:r>
          </a:p>
        </p:txBody>
      </p:sp>
    </p:spTree>
    <p:extLst>
      <p:ext uri="{BB962C8B-B14F-4D97-AF65-F5344CB8AC3E}">
        <p14:creationId xmlns:p14="http://schemas.microsoft.com/office/powerpoint/2010/main" val="1920726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uadroTexto 6"/>
          <p:cNvSpPr txBox="1"/>
          <p:nvPr/>
        </p:nvSpPr>
        <p:spPr>
          <a:xfrm>
            <a:off x="682383" y="464348"/>
            <a:ext cx="8209791" cy="2308324"/>
          </a:xfrm>
          <a:prstGeom prst="rect">
            <a:avLst/>
          </a:prstGeom>
          <a:noFill/>
        </p:spPr>
        <p:txBody>
          <a:bodyPr wrap="square" rtlCol="0">
            <a:spAutoFit/>
          </a:bodyPr>
          <a:lstStyle/>
          <a:p>
            <a:pPr algn="ctr" defTabSz="457200"/>
            <a:r>
              <a:rPr lang="es-CO" sz="4800" b="1" dirty="0">
                <a:solidFill>
                  <a:srgbClr val="F23F59"/>
                </a:solidFill>
                <a:latin typeface="Helvetica"/>
                <a:cs typeface="Helvetica"/>
              </a:rPr>
              <a:t>En general, </a:t>
            </a:r>
          </a:p>
          <a:p>
            <a:pPr algn="ctr" defTabSz="457200"/>
            <a:r>
              <a:rPr lang="es-CO" sz="4800" b="1" dirty="0">
                <a:solidFill>
                  <a:srgbClr val="F23F59"/>
                </a:solidFill>
                <a:latin typeface="Helvetica"/>
                <a:cs typeface="Helvetica"/>
              </a:rPr>
              <a:t>es conveniente un crédito cuando…</a:t>
            </a:r>
          </a:p>
        </p:txBody>
      </p:sp>
      <p:sp>
        <p:nvSpPr>
          <p:cNvPr id="7" name="12 Rectángulo"/>
          <p:cNvSpPr/>
          <p:nvPr/>
        </p:nvSpPr>
        <p:spPr>
          <a:xfrm>
            <a:off x="682383" y="3180337"/>
            <a:ext cx="7916449" cy="2676117"/>
          </a:xfrm>
          <a:prstGeom prst="rect">
            <a:avLst/>
          </a:prstGeom>
        </p:spPr>
        <p:txBody>
          <a:bodyPr wrap="square">
            <a:spAutoFit/>
          </a:bodyPr>
          <a:lstStyle/>
          <a:p>
            <a:pPr marL="285750" lvl="0" indent="-285750" algn="just">
              <a:lnSpc>
                <a:spcPct val="107000"/>
              </a:lnSpc>
              <a:spcAft>
                <a:spcPts val="800"/>
              </a:spcAft>
              <a:buClr>
                <a:srgbClr val="222BCF"/>
              </a:buClr>
              <a:buSzPct val="150000"/>
              <a:buFont typeface="Arial"/>
              <a:buChar char="•"/>
            </a:pPr>
            <a:r>
              <a:rPr lang="es-ES" dirty="0">
                <a:solidFill>
                  <a:srgbClr val="222BCF"/>
                </a:solidFill>
                <a:latin typeface="Helvetica" charset="-52"/>
                <a:ea typeface="Helvetica" charset="-52"/>
                <a:cs typeface="Helvetica" charset="-52"/>
              </a:rPr>
              <a:t>No se puede esperar a ahorrar el dinero para suplir una necesidad. Por ejemplo, comprar una casa.</a:t>
            </a:r>
          </a:p>
          <a:p>
            <a:pPr marL="285750" lvl="0" indent="-285750" algn="just">
              <a:lnSpc>
                <a:spcPct val="107000"/>
              </a:lnSpc>
              <a:spcAft>
                <a:spcPts val="800"/>
              </a:spcAft>
              <a:buClr>
                <a:schemeClr val="tx2">
                  <a:lumMod val="75000"/>
                </a:schemeClr>
              </a:buClr>
              <a:buSzPct val="150000"/>
              <a:buFont typeface="Arial"/>
              <a:buChar char="•"/>
            </a:pPr>
            <a:endParaRPr lang="es-CO" dirty="0">
              <a:solidFill>
                <a:srgbClr val="222BCF"/>
              </a:solidFill>
              <a:latin typeface="Helvetica" charset="-52"/>
              <a:ea typeface="Helvetica" charset="-52"/>
              <a:cs typeface="Helvetica" charset="-52"/>
            </a:endParaRPr>
          </a:p>
          <a:p>
            <a:pPr marL="285750" lvl="0" indent="-285750" algn="just">
              <a:lnSpc>
                <a:spcPct val="107000"/>
              </a:lnSpc>
              <a:spcAft>
                <a:spcPts val="800"/>
              </a:spcAft>
              <a:buClr>
                <a:srgbClr val="222BCF"/>
              </a:buClr>
              <a:buSzPct val="150000"/>
              <a:buFont typeface="Arial"/>
              <a:buChar char="•"/>
            </a:pPr>
            <a:r>
              <a:rPr lang="es-ES" dirty="0">
                <a:solidFill>
                  <a:srgbClr val="222BCF"/>
                </a:solidFill>
                <a:latin typeface="Helvetica" charset="-52"/>
                <a:ea typeface="Helvetica" charset="-52"/>
                <a:cs typeface="Helvetica" charset="-52"/>
              </a:rPr>
              <a:t>No adquirir el bien es más costoso que comprarlo a crédito. </a:t>
            </a:r>
          </a:p>
          <a:p>
            <a:pPr marL="285750" lvl="0" indent="-285750" algn="just">
              <a:lnSpc>
                <a:spcPct val="107000"/>
              </a:lnSpc>
              <a:spcAft>
                <a:spcPts val="800"/>
              </a:spcAft>
              <a:buClr>
                <a:schemeClr val="tx2">
                  <a:lumMod val="75000"/>
                </a:schemeClr>
              </a:buClr>
              <a:buSzPct val="150000"/>
              <a:buFont typeface="Arial"/>
              <a:buChar char="•"/>
            </a:pPr>
            <a:endParaRPr lang="es-CO" dirty="0">
              <a:solidFill>
                <a:srgbClr val="222BCF"/>
              </a:solidFill>
              <a:latin typeface="Helvetica" charset="-52"/>
              <a:ea typeface="Helvetica" charset="-52"/>
              <a:cs typeface="Helvetica" charset="-52"/>
            </a:endParaRPr>
          </a:p>
          <a:p>
            <a:pPr marL="285750" lvl="0" indent="-285750" algn="just">
              <a:lnSpc>
                <a:spcPct val="107000"/>
              </a:lnSpc>
              <a:spcAft>
                <a:spcPts val="800"/>
              </a:spcAft>
              <a:buClr>
                <a:srgbClr val="222BCF"/>
              </a:buClr>
              <a:buSzPct val="150000"/>
              <a:buFont typeface="Arial"/>
              <a:buChar char="•"/>
            </a:pPr>
            <a:r>
              <a:rPr lang="es-ES" dirty="0">
                <a:solidFill>
                  <a:srgbClr val="222BCF"/>
                </a:solidFill>
                <a:latin typeface="Helvetica" charset="-52"/>
                <a:ea typeface="Helvetica" charset="-52"/>
                <a:cs typeface="Helvetica" charset="-52"/>
              </a:rPr>
              <a:t>Permitirá aumentar los ingresos. Por ejemplo, emprender o ampliar un negocio.</a:t>
            </a:r>
            <a:endParaRPr lang="es-CO" dirty="0">
              <a:solidFill>
                <a:srgbClr val="222BCF"/>
              </a:solidFill>
              <a:latin typeface="Helvetica" charset="-52"/>
              <a:ea typeface="Helvetica" charset="-52"/>
              <a:cs typeface="Helvetica" charset="-52"/>
            </a:endParaRPr>
          </a:p>
        </p:txBody>
      </p:sp>
    </p:spTree>
    <p:extLst>
      <p:ext uri="{BB962C8B-B14F-4D97-AF65-F5344CB8AC3E}">
        <p14:creationId xmlns:p14="http://schemas.microsoft.com/office/powerpoint/2010/main" val="3071152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522929" y="286517"/>
            <a:ext cx="3404134" cy="1754326"/>
          </a:xfrm>
          <a:prstGeom prst="rect">
            <a:avLst/>
          </a:prstGeom>
          <a:noFill/>
        </p:spPr>
        <p:txBody>
          <a:bodyPr wrap="square" rtlCol="0">
            <a:spAutoFit/>
          </a:bodyPr>
          <a:lstStyle/>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La situación de Marcos</a:t>
            </a:r>
          </a:p>
        </p:txBody>
      </p:sp>
    </p:spTree>
    <p:extLst>
      <p:ext uri="{BB962C8B-B14F-4D97-AF65-F5344CB8AC3E}">
        <p14:creationId xmlns:p14="http://schemas.microsoft.com/office/powerpoint/2010/main" val="286012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079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uadroTexto 2"/>
          <p:cNvSpPr txBox="1"/>
          <p:nvPr/>
        </p:nvSpPr>
        <p:spPr>
          <a:xfrm>
            <a:off x="913191" y="532026"/>
            <a:ext cx="825867" cy="276999"/>
          </a:xfrm>
          <a:prstGeom prst="rect">
            <a:avLst/>
          </a:prstGeom>
          <a:noFill/>
        </p:spPr>
        <p:txBody>
          <a:bodyPr wrap="none" rtlCol="0">
            <a:spAutoFit/>
          </a:bodyPr>
          <a:lstStyle/>
          <a:p>
            <a:r>
              <a:rPr lang="es-ES" sz="1200" b="1" dirty="0">
                <a:solidFill>
                  <a:schemeClr val="bg1"/>
                </a:solidFill>
                <a:latin typeface="Helvetica"/>
                <a:cs typeface="Helvetica"/>
              </a:rPr>
              <a:t>Ingresos</a:t>
            </a:r>
          </a:p>
        </p:txBody>
      </p:sp>
      <p:sp>
        <p:nvSpPr>
          <p:cNvPr id="5" name="CuadroTexto 4"/>
          <p:cNvSpPr txBox="1"/>
          <p:nvPr/>
        </p:nvSpPr>
        <p:spPr>
          <a:xfrm>
            <a:off x="3165366" y="540904"/>
            <a:ext cx="586620" cy="276999"/>
          </a:xfrm>
          <a:prstGeom prst="rect">
            <a:avLst/>
          </a:prstGeom>
          <a:noFill/>
        </p:spPr>
        <p:txBody>
          <a:bodyPr wrap="none" rtlCol="0">
            <a:spAutoFit/>
          </a:bodyPr>
          <a:lstStyle/>
          <a:p>
            <a:r>
              <a:rPr lang="es-ES" sz="1200" dirty="0">
                <a:solidFill>
                  <a:schemeClr val="bg1"/>
                </a:solidFill>
                <a:latin typeface="Helvetica Light"/>
                <a:cs typeface="Helvetica Light"/>
              </a:rPr>
              <a:t>Enero</a:t>
            </a:r>
          </a:p>
        </p:txBody>
      </p:sp>
      <p:sp>
        <p:nvSpPr>
          <p:cNvPr id="6" name="CuadroTexto 5"/>
          <p:cNvSpPr txBox="1"/>
          <p:nvPr/>
        </p:nvSpPr>
        <p:spPr>
          <a:xfrm>
            <a:off x="914317" y="905844"/>
            <a:ext cx="1050288" cy="253916"/>
          </a:xfrm>
          <a:prstGeom prst="rect">
            <a:avLst/>
          </a:prstGeom>
          <a:noFill/>
        </p:spPr>
        <p:txBody>
          <a:bodyPr wrap="none" rtlCol="0">
            <a:spAutoFit/>
          </a:bodyPr>
          <a:lstStyle/>
          <a:p>
            <a:r>
              <a:rPr lang="es-ES" sz="1050" dirty="0">
                <a:solidFill>
                  <a:srgbClr val="0B2D39"/>
                </a:solidFill>
                <a:latin typeface="Helvetica Light"/>
                <a:cs typeface="Helvetica Light"/>
              </a:rPr>
              <a:t>Sueldo mensual</a:t>
            </a:r>
          </a:p>
        </p:txBody>
      </p:sp>
      <p:sp>
        <p:nvSpPr>
          <p:cNvPr id="7" name="CuadroTexto 6"/>
          <p:cNvSpPr txBox="1"/>
          <p:nvPr/>
        </p:nvSpPr>
        <p:spPr>
          <a:xfrm>
            <a:off x="3065697" y="905844"/>
            <a:ext cx="851515" cy="253916"/>
          </a:xfrm>
          <a:prstGeom prst="rect">
            <a:avLst/>
          </a:prstGeom>
          <a:noFill/>
        </p:spPr>
        <p:txBody>
          <a:bodyPr wrap="none" rtlCol="0">
            <a:spAutoFit/>
          </a:bodyPr>
          <a:lstStyle/>
          <a:p>
            <a:r>
              <a:rPr lang="en-US" sz="1050" dirty="0">
                <a:solidFill>
                  <a:srgbClr val="0B2D39"/>
                </a:solidFill>
                <a:latin typeface="Helvetica Light"/>
                <a:cs typeface="Helvetica Light"/>
              </a:rPr>
              <a:t>$1’500.000</a:t>
            </a:r>
            <a:endParaRPr lang="es-ES" sz="1050" dirty="0">
              <a:solidFill>
                <a:srgbClr val="0B2D39"/>
              </a:solidFill>
              <a:latin typeface="Helvetica Light"/>
              <a:cs typeface="Helvetica Light"/>
            </a:endParaRPr>
          </a:p>
        </p:txBody>
      </p:sp>
      <p:sp>
        <p:nvSpPr>
          <p:cNvPr id="10" name="CuadroTexto 9"/>
          <p:cNvSpPr txBox="1"/>
          <p:nvPr/>
        </p:nvSpPr>
        <p:spPr>
          <a:xfrm>
            <a:off x="914317" y="1313717"/>
            <a:ext cx="1316802" cy="253916"/>
          </a:xfrm>
          <a:prstGeom prst="rect">
            <a:avLst/>
          </a:prstGeom>
          <a:noFill/>
        </p:spPr>
        <p:txBody>
          <a:bodyPr wrap="none" rtlCol="0">
            <a:spAutoFit/>
          </a:bodyPr>
          <a:lstStyle/>
          <a:p>
            <a:r>
              <a:rPr lang="es-ES" sz="1050" b="1" dirty="0">
                <a:solidFill>
                  <a:srgbClr val="0B2D39"/>
                </a:solidFill>
                <a:latin typeface="Helvetica"/>
                <a:cs typeface="Helvetica"/>
              </a:rPr>
              <a:t>Total de ingresos</a:t>
            </a:r>
          </a:p>
        </p:txBody>
      </p:sp>
      <p:sp>
        <p:nvSpPr>
          <p:cNvPr id="11" name="CuadroTexto 10"/>
          <p:cNvSpPr txBox="1"/>
          <p:nvPr/>
        </p:nvSpPr>
        <p:spPr>
          <a:xfrm>
            <a:off x="3065697" y="1313717"/>
            <a:ext cx="858585" cy="253916"/>
          </a:xfrm>
          <a:prstGeom prst="rect">
            <a:avLst/>
          </a:prstGeom>
          <a:noFill/>
        </p:spPr>
        <p:txBody>
          <a:bodyPr wrap="none" rtlCol="0">
            <a:spAutoFit/>
          </a:bodyPr>
          <a:lstStyle/>
          <a:p>
            <a:r>
              <a:rPr lang="en-US" sz="1050" b="1" dirty="0">
                <a:solidFill>
                  <a:srgbClr val="0B2D39"/>
                </a:solidFill>
                <a:latin typeface="Helvetica" panose="020B0604020202020204" pitchFamily="2" charset="0"/>
                <a:cs typeface="Helvetica Light"/>
              </a:rPr>
              <a:t>$1’500.000</a:t>
            </a:r>
            <a:endParaRPr lang="es-ES" sz="1050" b="1" dirty="0">
              <a:solidFill>
                <a:srgbClr val="0B2D39"/>
              </a:solidFill>
              <a:latin typeface="Helvetica" panose="020B0604020202020204" pitchFamily="2" charset="0"/>
              <a:cs typeface="Helvetica Light"/>
            </a:endParaRPr>
          </a:p>
        </p:txBody>
      </p:sp>
      <p:sp>
        <p:nvSpPr>
          <p:cNvPr id="12" name="CuadroTexto 11"/>
          <p:cNvSpPr txBox="1"/>
          <p:nvPr/>
        </p:nvSpPr>
        <p:spPr>
          <a:xfrm>
            <a:off x="906417" y="1811817"/>
            <a:ext cx="2048908" cy="686775"/>
          </a:xfrm>
          <a:prstGeom prst="rect">
            <a:avLst/>
          </a:prstGeom>
          <a:noFill/>
        </p:spPr>
        <p:txBody>
          <a:bodyPr wrap="none" rtlCol="0">
            <a:spAutoFit/>
          </a:bodyPr>
          <a:lstStyle/>
          <a:p>
            <a:r>
              <a:rPr lang="es-CO" sz="2400" b="1" dirty="0">
                <a:solidFill>
                  <a:srgbClr val="F23F59"/>
                </a:solidFill>
                <a:latin typeface="Helvetica"/>
                <a:cs typeface="Helvetica"/>
              </a:rPr>
              <a:t>Presupuesto</a:t>
            </a:r>
          </a:p>
          <a:p>
            <a:r>
              <a:rPr lang="es-ES" sz="2400" b="1" dirty="0">
                <a:solidFill>
                  <a:srgbClr val="F23F59"/>
                </a:solidFill>
                <a:latin typeface="Helvetica"/>
                <a:cs typeface="Helvetica"/>
              </a:rPr>
              <a:t>de</a:t>
            </a:r>
            <a:r>
              <a:rPr lang="es-CO" sz="2400" b="1" dirty="0">
                <a:solidFill>
                  <a:srgbClr val="F23F59"/>
                </a:solidFill>
                <a:latin typeface="Helvetica"/>
                <a:cs typeface="Helvetica"/>
              </a:rPr>
              <a:t> </a:t>
            </a:r>
            <a:r>
              <a:rPr lang="es-ES" sz="2400" b="1" dirty="0">
                <a:solidFill>
                  <a:srgbClr val="F23F59"/>
                </a:solidFill>
                <a:latin typeface="Helvetica"/>
                <a:cs typeface="Helvetica"/>
              </a:rPr>
              <a:t>M</a:t>
            </a:r>
            <a:r>
              <a:rPr lang="es-CO" sz="2400" b="1" dirty="0">
                <a:solidFill>
                  <a:srgbClr val="F23F59"/>
                </a:solidFill>
                <a:latin typeface="Helvetica"/>
                <a:cs typeface="Helvetica"/>
              </a:rPr>
              <a:t>arcos</a:t>
            </a:r>
          </a:p>
        </p:txBody>
      </p:sp>
      <p:sp>
        <p:nvSpPr>
          <p:cNvPr id="13" name="CuadroTexto 12"/>
          <p:cNvSpPr txBox="1"/>
          <p:nvPr/>
        </p:nvSpPr>
        <p:spPr>
          <a:xfrm>
            <a:off x="5014675" y="524192"/>
            <a:ext cx="1109599" cy="276999"/>
          </a:xfrm>
          <a:prstGeom prst="rect">
            <a:avLst/>
          </a:prstGeom>
          <a:noFill/>
        </p:spPr>
        <p:txBody>
          <a:bodyPr wrap="none" rtlCol="0">
            <a:spAutoFit/>
          </a:bodyPr>
          <a:lstStyle/>
          <a:p>
            <a:r>
              <a:rPr lang="es-ES" sz="1200" b="1" dirty="0">
                <a:solidFill>
                  <a:schemeClr val="bg1"/>
                </a:solidFill>
                <a:latin typeface="Helvetica"/>
                <a:cs typeface="Helvetica"/>
              </a:rPr>
              <a:t>Gastos Fijos</a:t>
            </a:r>
          </a:p>
        </p:txBody>
      </p:sp>
      <p:sp>
        <p:nvSpPr>
          <p:cNvPr id="14" name="CuadroTexto 13"/>
          <p:cNvSpPr txBox="1"/>
          <p:nvPr/>
        </p:nvSpPr>
        <p:spPr>
          <a:xfrm>
            <a:off x="7169195" y="533070"/>
            <a:ext cx="586620" cy="276999"/>
          </a:xfrm>
          <a:prstGeom prst="rect">
            <a:avLst/>
          </a:prstGeom>
          <a:noFill/>
        </p:spPr>
        <p:txBody>
          <a:bodyPr wrap="none" rtlCol="0">
            <a:spAutoFit/>
          </a:bodyPr>
          <a:lstStyle/>
          <a:p>
            <a:r>
              <a:rPr lang="es-ES" sz="1200" dirty="0">
                <a:solidFill>
                  <a:schemeClr val="bg1"/>
                </a:solidFill>
                <a:latin typeface="Helvetica Light"/>
                <a:cs typeface="Helvetica Light"/>
              </a:rPr>
              <a:t>Enero</a:t>
            </a:r>
          </a:p>
        </p:txBody>
      </p:sp>
      <p:sp>
        <p:nvSpPr>
          <p:cNvPr id="15" name="CuadroTexto 14"/>
          <p:cNvSpPr txBox="1"/>
          <p:nvPr/>
        </p:nvSpPr>
        <p:spPr>
          <a:xfrm>
            <a:off x="5053479" y="955480"/>
            <a:ext cx="665567" cy="253916"/>
          </a:xfrm>
          <a:prstGeom prst="rect">
            <a:avLst/>
          </a:prstGeom>
          <a:noFill/>
        </p:spPr>
        <p:txBody>
          <a:bodyPr wrap="none" rtlCol="0">
            <a:spAutoFit/>
          </a:bodyPr>
          <a:lstStyle/>
          <a:p>
            <a:r>
              <a:rPr lang="es-ES" sz="1050" dirty="0">
                <a:solidFill>
                  <a:srgbClr val="0B2D39"/>
                </a:solidFill>
                <a:latin typeface="Helvetica Light"/>
                <a:cs typeface="Helvetica Light"/>
              </a:rPr>
              <a:t>Arriendo</a:t>
            </a:r>
          </a:p>
        </p:txBody>
      </p:sp>
      <p:sp>
        <p:nvSpPr>
          <p:cNvPr id="16" name="CuadroTexto 15"/>
          <p:cNvSpPr txBox="1"/>
          <p:nvPr/>
        </p:nvSpPr>
        <p:spPr>
          <a:xfrm>
            <a:off x="7116082" y="955480"/>
            <a:ext cx="748923" cy="253916"/>
          </a:xfrm>
          <a:prstGeom prst="rect">
            <a:avLst/>
          </a:prstGeom>
          <a:noFill/>
        </p:spPr>
        <p:txBody>
          <a:bodyPr wrap="none" rtlCol="0">
            <a:spAutoFit/>
          </a:bodyPr>
          <a:lstStyle/>
          <a:p>
            <a:r>
              <a:rPr lang="en-US" sz="1050" dirty="0">
                <a:solidFill>
                  <a:srgbClr val="0B2D39"/>
                </a:solidFill>
                <a:latin typeface="Helvetica Light"/>
                <a:cs typeface="Helvetica Light"/>
              </a:rPr>
              <a:t>$680.000</a:t>
            </a:r>
            <a:endParaRPr lang="es-ES" sz="1050" dirty="0">
              <a:solidFill>
                <a:srgbClr val="0B2D39"/>
              </a:solidFill>
              <a:latin typeface="Helvetica Light"/>
              <a:cs typeface="Helvetica Light"/>
            </a:endParaRPr>
          </a:p>
        </p:txBody>
      </p:sp>
      <p:sp>
        <p:nvSpPr>
          <p:cNvPr id="17" name="CuadroTexto 16"/>
          <p:cNvSpPr txBox="1"/>
          <p:nvPr/>
        </p:nvSpPr>
        <p:spPr>
          <a:xfrm>
            <a:off x="5053479" y="1308475"/>
            <a:ext cx="461986" cy="253916"/>
          </a:xfrm>
          <a:prstGeom prst="rect">
            <a:avLst/>
          </a:prstGeom>
          <a:noFill/>
        </p:spPr>
        <p:txBody>
          <a:bodyPr wrap="none" rtlCol="0">
            <a:spAutoFit/>
          </a:bodyPr>
          <a:lstStyle/>
          <a:p>
            <a:r>
              <a:rPr lang="es-ES" sz="1050" dirty="0">
                <a:solidFill>
                  <a:srgbClr val="0B2D39"/>
                </a:solidFill>
                <a:latin typeface="Helvetica Light"/>
                <a:cs typeface="Helvetica Light"/>
              </a:rPr>
              <a:t>Agua</a:t>
            </a:r>
          </a:p>
        </p:txBody>
      </p:sp>
      <p:sp>
        <p:nvSpPr>
          <p:cNvPr id="18" name="CuadroTexto 17"/>
          <p:cNvSpPr txBox="1"/>
          <p:nvPr/>
        </p:nvSpPr>
        <p:spPr>
          <a:xfrm>
            <a:off x="7116082" y="1308475"/>
            <a:ext cx="671979" cy="253916"/>
          </a:xfrm>
          <a:prstGeom prst="rect">
            <a:avLst/>
          </a:prstGeom>
          <a:noFill/>
        </p:spPr>
        <p:txBody>
          <a:bodyPr wrap="none" rtlCol="0">
            <a:spAutoFit/>
          </a:bodyPr>
          <a:lstStyle/>
          <a:p>
            <a:r>
              <a:rPr lang="en-US" sz="1050" dirty="0">
                <a:solidFill>
                  <a:srgbClr val="0B2D39"/>
                </a:solidFill>
                <a:latin typeface="Helvetica Light"/>
                <a:cs typeface="Helvetica Light"/>
              </a:rPr>
              <a:t>$90.000</a:t>
            </a:r>
            <a:endParaRPr lang="es-ES" sz="1050" dirty="0">
              <a:solidFill>
                <a:srgbClr val="0B2D39"/>
              </a:solidFill>
              <a:latin typeface="Helvetica Light"/>
              <a:cs typeface="Helvetica Light"/>
            </a:endParaRPr>
          </a:p>
        </p:txBody>
      </p:sp>
      <p:sp>
        <p:nvSpPr>
          <p:cNvPr id="19" name="CuadroTexto 18"/>
          <p:cNvSpPr txBox="1"/>
          <p:nvPr/>
        </p:nvSpPr>
        <p:spPr>
          <a:xfrm>
            <a:off x="5053479" y="1661470"/>
            <a:ext cx="364202" cy="253916"/>
          </a:xfrm>
          <a:prstGeom prst="rect">
            <a:avLst/>
          </a:prstGeom>
          <a:noFill/>
        </p:spPr>
        <p:txBody>
          <a:bodyPr wrap="none" rtlCol="0">
            <a:spAutoFit/>
          </a:bodyPr>
          <a:lstStyle/>
          <a:p>
            <a:r>
              <a:rPr lang="es-ES" sz="1050" dirty="0">
                <a:solidFill>
                  <a:srgbClr val="0B2D39"/>
                </a:solidFill>
                <a:latin typeface="Helvetica Light"/>
                <a:cs typeface="Helvetica Light"/>
              </a:rPr>
              <a:t>Luz</a:t>
            </a:r>
          </a:p>
        </p:txBody>
      </p:sp>
      <p:sp>
        <p:nvSpPr>
          <p:cNvPr id="20" name="CuadroTexto 19"/>
          <p:cNvSpPr txBox="1"/>
          <p:nvPr/>
        </p:nvSpPr>
        <p:spPr>
          <a:xfrm>
            <a:off x="7116082" y="1661470"/>
            <a:ext cx="671979" cy="253916"/>
          </a:xfrm>
          <a:prstGeom prst="rect">
            <a:avLst/>
          </a:prstGeom>
          <a:noFill/>
        </p:spPr>
        <p:txBody>
          <a:bodyPr wrap="none" rtlCol="0">
            <a:spAutoFit/>
          </a:bodyPr>
          <a:lstStyle/>
          <a:p>
            <a:r>
              <a:rPr lang="en-US" sz="1050" dirty="0">
                <a:solidFill>
                  <a:srgbClr val="0B2D39"/>
                </a:solidFill>
                <a:latin typeface="Helvetica Light"/>
                <a:cs typeface="Helvetica Light"/>
              </a:rPr>
              <a:t>$65.000</a:t>
            </a:r>
            <a:endParaRPr lang="es-ES" sz="1050" dirty="0">
              <a:solidFill>
                <a:srgbClr val="0B2D39"/>
              </a:solidFill>
              <a:latin typeface="Helvetica Light"/>
              <a:cs typeface="Helvetica Light"/>
            </a:endParaRPr>
          </a:p>
        </p:txBody>
      </p:sp>
      <p:sp>
        <p:nvSpPr>
          <p:cNvPr id="21" name="CuadroTexto 20"/>
          <p:cNvSpPr txBox="1"/>
          <p:nvPr/>
        </p:nvSpPr>
        <p:spPr>
          <a:xfrm>
            <a:off x="5053479" y="2009315"/>
            <a:ext cx="386644" cy="253916"/>
          </a:xfrm>
          <a:prstGeom prst="rect">
            <a:avLst/>
          </a:prstGeom>
          <a:noFill/>
        </p:spPr>
        <p:txBody>
          <a:bodyPr wrap="none" rtlCol="0">
            <a:spAutoFit/>
          </a:bodyPr>
          <a:lstStyle/>
          <a:p>
            <a:r>
              <a:rPr lang="es-ES" sz="1050" dirty="0">
                <a:solidFill>
                  <a:srgbClr val="0B2D39"/>
                </a:solidFill>
                <a:latin typeface="Helvetica Light"/>
                <a:cs typeface="Helvetica Light"/>
              </a:rPr>
              <a:t>Gas</a:t>
            </a:r>
          </a:p>
        </p:txBody>
      </p:sp>
      <p:sp>
        <p:nvSpPr>
          <p:cNvPr id="22" name="CuadroTexto 21"/>
          <p:cNvSpPr txBox="1"/>
          <p:nvPr/>
        </p:nvSpPr>
        <p:spPr>
          <a:xfrm>
            <a:off x="7116082" y="2009315"/>
            <a:ext cx="671979" cy="253916"/>
          </a:xfrm>
          <a:prstGeom prst="rect">
            <a:avLst/>
          </a:prstGeom>
          <a:noFill/>
        </p:spPr>
        <p:txBody>
          <a:bodyPr wrap="none" rtlCol="0">
            <a:spAutoFit/>
          </a:bodyPr>
          <a:lstStyle/>
          <a:p>
            <a:r>
              <a:rPr lang="en-US" sz="1050" dirty="0">
                <a:solidFill>
                  <a:srgbClr val="0B2D39"/>
                </a:solidFill>
                <a:latin typeface="Helvetica Light"/>
                <a:cs typeface="Helvetica Light"/>
              </a:rPr>
              <a:t>$25.000</a:t>
            </a:r>
            <a:endParaRPr lang="es-ES" sz="1050" dirty="0">
              <a:solidFill>
                <a:srgbClr val="0B2D39"/>
              </a:solidFill>
              <a:latin typeface="Helvetica Light"/>
              <a:cs typeface="Helvetica Light"/>
            </a:endParaRPr>
          </a:p>
        </p:txBody>
      </p:sp>
      <p:sp>
        <p:nvSpPr>
          <p:cNvPr id="23" name="CuadroTexto 22"/>
          <p:cNvSpPr txBox="1"/>
          <p:nvPr/>
        </p:nvSpPr>
        <p:spPr>
          <a:xfrm>
            <a:off x="5053479" y="2357160"/>
            <a:ext cx="599844" cy="253916"/>
          </a:xfrm>
          <a:prstGeom prst="rect">
            <a:avLst/>
          </a:prstGeom>
          <a:noFill/>
        </p:spPr>
        <p:txBody>
          <a:bodyPr wrap="none" rtlCol="0">
            <a:spAutoFit/>
          </a:bodyPr>
          <a:lstStyle/>
          <a:p>
            <a:r>
              <a:rPr lang="es-ES" sz="1050" dirty="0">
                <a:solidFill>
                  <a:srgbClr val="0B2D39"/>
                </a:solidFill>
                <a:latin typeface="Helvetica Light"/>
                <a:cs typeface="Helvetica Light"/>
              </a:rPr>
              <a:t>Comida</a:t>
            </a:r>
          </a:p>
        </p:txBody>
      </p:sp>
      <p:sp>
        <p:nvSpPr>
          <p:cNvPr id="24" name="CuadroTexto 23"/>
          <p:cNvSpPr txBox="1"/>
          <p:nvPr/>
        </p:nvSpPr>
        <p:spPr>
          <a:xfrm>
            <a:off x="7116082" y="2357160"/>
            <a:ext cx="748923" cy="253916"/>
          </a:xfrm>
          <a:prstGeom prst="rect">
            <a:avLst/>
          </a:prstGeom>
          <a:noFill/>
        </p:spPr>
        <p:txBody>
          <a:bodyPr wrap="none" rtlCol="0">
            <a:spAutoFit/>
          </a:bodyPr>
          <a:lstStyle/>
          <a:p>
            <a:r>
              <a:rPr lang="es-ES" sz="1050" dirty="0">
                <a:solidFill>
                  <a:srgbClr val="0B2D39"/>
                </a:solidFill>
                <a:latin typeface="Helvetica Light"/>
                <a:cs typeface="Helvetica Light"/>
              </a:rPr>
              <a:t>$400.000</a:t>
            </a:r>
          </a:p>
        </p:txBody>
      </p:sp>
      <p:sp>
        <p:nvSpPr>
          <p:cNvPr id="25" name="CuadroTexto 24"/>
          <p:cNvSpPr txBox="1"/>
          <p:nvPr/>
        </p:nvSpPr>
        <p:spPr>
          <a:xfrm>
            <a:off x="5053479" y="2720842"/>
            <a:ext cx="567784" cy="253916"/>
          </a:xfrm>
          <a:prstGeom prst="rect">
            <a:avLst/>
          </a:prstGeom>
          <a:noFill/>
        </p:spPr>
        <p:txBody>
          <a:bodyPr wrap="none" rtlCol="0">
            <a:spAutoFit/>
          </a:bodyPr>
          <a:lstStyle/>
          <a:p>
            <a:r>
              <a:rPr lang="es-ES" sz="1050" dirty="0">
                <a:solidFill>
                  <a:srgbClr val="0B2D39"/>
                </a:solidFill>
                <a:latin typeface="Helvetica Light"/>
                <a:cs typeface="Helvetica Light"/>
              </a:rPr>
              <a:t>Ahorro</a:t>
            </a:r>
          </a:p>
        </p:txBody>
      </p:sp>
      <p:sp>
        <p:nvSpPr>
          <p:cNvPr id="26" name="CuadroTexto 25"/>
          <p:cNvSpPr txBox="1"/>
          <p:nvPr/>
        </p:nvSpPr>
        <p:spPr>
          <a:xfrm>
            <a:off x="7116082" y="2720842"/>
            <a:ext cx="671979" cy="253916"/>
          </a:xfrm>
          <a:prstGeom prst="rect">
            <a:avLst/>
          </a:prstGeom>
          <a:noFill/>
        </p:spPr>
        <p:txBody>
          <a:bodyPr wrap="none" rtlCol="0">
            <a:spAutoFit/>
          </a:bodyPr>
          <a:lstStyle/>
          <a:p>
            <a:r>
              <a:rPr lang="es-ES" sz="1050" dirty="0">
                <a:solidFill>
                  <a:srgbClr val="0B2D39"/>
                </a:solidFill>
                <a:latin typeface="Helvetica Light"/>
                <a:cs typeface="Helvetica Light"/>
              </a:rPr>
              <a:t>$80.000</a:t>
            </a:r>
          </a:p>
        </p:txBody>
      </p:sp>
      <p:sp>
        <p:nvSpPr>
          <p:cNvPr id="27" name="CuadroTexto 26"/>
          <p:cNvSpPr txBox="1"/>
          <p:nvPr/>
        </p:nvSpPr>
        <p:spPr>
          <a:xfrm>
            <a:off x="5053479" y="3084222"/>
            <a:ext cx="1483098" cy="253916"/>
          </a:xfrm>
          <a:prstGeom prst="rect">
            <a:avLst/>
          </a:prstGeom>
          <a:noFill/>
        </p:spPr>
        <p:txBody>
          <a:bodyPr wrap="none" rtlCol="0">
            <a:spAutoFit/>
          </a:bodyPr>
          <a:lstStyle/>
          <a:p>
            <a:r>
              <a:rPr lang="es-ES" sz="1050" b="1" dirty="0">
                <a:solidFill>
                  <a:srgbClr val="0B2D39"/>
                </a:solidFill>
                <a:latin typeface="Helvetica" panose="020B0604020202020204" pitchFamily="2" charset="0"/>
                <a:cs typeface="Helvetica Light"/>
              </a:rPr>
              <a:t>Total de gastos fijos</a:t>
            </a:r>
          </a:p>
        </p:txBody>
      </p:sp>
      <p:sp>
        <p:nvSpPr>
          <p:cNvPr id="28" name="CuadroTexto 27"/>
          <p:cNvSpPr txBox="1"/>
          <p:nvPr/>
        </p:nvSpPr>
        <p:spPr>
          <a:xfrm>
            <a:off x="7116082" y="3084222"/>
            <a:ext cx="866014" cy="253916"/>
          </a:xfrm>
          <a:prstGeom prst="rect">
            <a:avLst/>
          </a:prstGeom>
          <a:noFill/>
        </p:spPr>
        <p:txBody>
          <a:bodyPr wrap="none" rtlCol="0">
            <a:spAutoFit/>
          </a:bodyPr>
          <a:lstStyle/>
          <a:p>
            <a:r>
              <a:rPr lang="en-US" sz="1050" b="1" dirty="0">
                <a:solidFill>
                  <a:srgbClr val="0B2D39"/>
                </a:solidFill>
                <a:latin typeface="Helvetica" panose="020B0604020202020204" pitchFamily="2" charset="0"/>
                <a:cs typeface="Helvetica Light"/>
              </a:rPr>
              <a:t>$1´340.000</a:t>
            </a:r>
            <a:endParaRPr lang="es-ES" sz="1050" b="1" dirty="0">
              <a:solidFill>
                <a:srgbClr val="0B2D39"/>
              </a:solidFill>
              <a:latin typeface="Helvetica" panose="020B0604020202020204" pitchFamily="2" charset="0"/>
              <a:cs typeface="Helvetica Light"/>
            </a:endParaRPr>
          </a:p>
        </p:txBody>
      </p:sp>
      <p:sp>
        <p:nvSpPr>
          <p:cNvPr id="31" name="CuadroTexto 30"/>
          <p:cNvSpPr txBox="1"/>
          <p:nvPr/>
        </p:nvSpPr>
        <p:spPr>
          <a:xfrm>
            <a:off x="5014675" y="3594906"/>
            <a:ext cx="1423338" cy="276999"/>
          </a:xfrm>
          <a:prstGeom prst="rect">
            <a:avLst/>
          </a:prstGeom>
          <a:noFill/>
        </p:spPr>
        <p:txBody>
          <a:bodyPr wrap="none" rtlCol="0">
            <a:spAutoFit/>
          </a:bodyPr>
          <a:lstStyle/>
          <a:p>
            <a:r>
              <a:rPr lang="es-ES" sz="1200" b="1" dirty="0">
                <a:solidFill>
                  <a:schemeClr val="bg1"/>
                </a:solidFill>
                <a:latin typeface="Helvetica"/>
                <a:cs typeface="Helvetica"/>
              </a:rPr>
              <a:t>Gastos Variables</a:t>
            </a:r>
          </a:p>
        </p:txBody>
      </p:sp>
      <p:sp>
        <p:nvSpPr>
          <p:cNvPr id="32" name="CuadroTexto 31"/>
          <p:cNvSpPr txBox="1"/>
          <p:nvPr/>
        </p:nvSpPr>
        <p:spPr>
          <a:xfrm>
            <a:off x="7169195" y="3603784"/>
            <a:ext cx="586620" cy="276999"/>
          </a:xfrm>
          <a:prstGeom prst="rect">
            <a:avLst/>
          </a:prstGeom>
          <a:noFill/>
        </p:spPr>
        <p:txBody>
          <a:bodyPr wrap="none" rtlCol="0">
            <a:spAutoFit/>
          </a:bodyPr>
          <a:lstStyle/>
          <a:p>
            <a:r>
              <a:rPr lang="es-ES" sz="1200" dirty="0">
                <a:solidFill>
                  <a:schemeClr val="bg1"/>
                </a:solidFill>
                <a:latin typeface="Helvetica Light"/>
                <a:cs typeface="Helvetica Light"/>
              </a:rPr>
              <a:t>Enero</a:t>
            </a:r>
          </a:p>
        </p:txBody>
      </p:sp>
      <p:sp>
        <p:nvSpPr>
          <p:cNvPr id="33" name="CuadroTexto 32"/>
          <p:cNvSpPr txBox="1"/>
          <p:nvPr/>
        </p:nvSpPr>
        <p:spPr>
          <a:xfrm>
            <a:off x="5036769" y="4016290"/>
            <a:ext cx="760144" cy="253916"/>
          </a:xfrm>
          <a:prstGeom prst="rect">
            <a:avLst/>
          </a:prstGeom>
          <a:noFill/>
        </p:spPr>
        <p:txBody>
          <a:bodyPr wrap="none" rtlCol="0">
            <a:spAutoFit/>
          </a:bodyPr>
          <a:lstStyle/>
          <a:p>
            <a:r>
              <a:rPr lang="es-ES" sz="1050" dirty="0">
                <a:solidFill>
                  <a:srgbClr val="0B2D39"/>
                </a:solidFill>
                <a:latin typeface="Helvetica Light"/>
                <a:cs typeface="Helvetica Light"/>
              </a:rPr>
              <a:t>Galguerías</a:t>
            </a:r>
          </a:p>
        </p:txBody>
      </p:sp>
      <p:sp>
        <p:nvSpPr>
          <p:cNvPr id="34" name="CuadroTexto 33"/>
          <p:cNvSpPr txBox="1"/>
          <p:nvPr/>
        </p:nvSpPr>
        <p:spPr>
          <a:xfrm>
            <a:off x="7099372" y="4016290"/>
            <a:ext cx="671979" cy="253916"/>
          </a:xfrm>
          <a:prstGeom prst="rect">
            <a:avLst/>
          </a:prstGeom>
          <a:noFill/>
        </p:spPr>
        <p:txBody>
          <a:bodyPr wrap="none" rtlCol="0">
            <a:spAutoFit/>
          </a:bodyPr>
          <a:lstStyle/>
          <a:p>
            <a:r>
              <a:rPr lang="en-US" sz="1050" dirty="0">
                <a:solidFill>
                  <a:srgbClr val="0B2D39"/>
                </a:solidFill>
                <a:latin typeface="Helvetica Light"/>
                <a:cs typeface="Helvetica Light"/>
              </a:rPr>
              <a:t>$35.000</a:t>
            </a:r>
            <a:endParaRPr lang="es-ES" sz="1050" dirty="0">
              <a:solidFill>
                <a:srgbClr val="0B2D39"/>
              </a:solidFill>
              <a:latin typeface="Helvetica Light"/>
              <a:cs typeface="Helvetica Light"/>
            </a:endParaRPr>
          </a:p>
        </p:txBody>
      </p:sp>
      <p:sp>
        <p:nvSpPr>
          <p:cNvPr id="35" name="CuadroTexto 34"/>
          <p:cNvSpPr txBox="1"/>
          <p:nvPr/>
        </p:nvSpPr>
        <p:spPr>
          <a:xfrm>
            <a:off x="5036769" y="4369285"/>
            <a:ext cx="1173719" cy="253916"/>
          </a:xfrm>
          <a:prstGeom prst="rect">
            <a:avLst/>
          </a:prstGeom>
          <a:noFill/>
        </p:spPr>
        <p:txBody>
          <a:bodyPr wrap="none" rtlCol="0">
            <a:spAutoFit/>
          </a:bodyPr>
          <a:lstStyle/>
          <a:p>
            <a:r>
              <a:rPr lang="es-ES" sz="1050" dirty="0">
                <a:solidFill>
                  <a:srgbClr val="0B2D39"/>
                </a:solidFill>
                <a:latin typeface="Helvetica Light"/>
                <a:cs typeface="Helvetica Light"/>
              </a:rPr>
              <a:t>Comida en la calle</a:t>
            </a:r>
          </a:p>
        </p:txBody>
      </p:sp>
      <p:sp>
        <p:nvSpPr>
          <p:cNvPr id="36" name="CuadroTexto 35"/>
          <p:cNvSpPr txBox="1"/>
          <p:nvPr/>
        </p:nvSpPr>
        <p:spPr>
          <a:xfrm>
            <a:off x="7099372" y="4369285"/>
            <a:ext cx="671979" cy="253916"/>
          </a:xfrm>
          <a:prstGeom prst="rect">
            <a:avLst/>
          </a:prstGeom>
          <a:noFill/>
        </p:spPr>
        <p:txBody>
          <a:bodyPr wrap="none" rtlCol="0">
            <a:spAutoFit/>
          </a:bodyPr>
          <a:lstStyle/>
          <a:p>
            <a:r>
              <a:rPr lang="es-ES" sz="1050" dirty="0">
                <a:solidFill>
                  <a:srgbClr val="0B2D39"/>
                </a:solidFill>
                <a:latin typeface="Helvetica Light"/>
                <a:cs typeface="Helvetica Light"/>
              </a:rPr>
              <a:t>$50.000</a:t>
            </a:r>
          </a:p>
        </p:txBody>
      </p:sp>
      <p:sp>
        <p:nvSpPr>
          <p:cNvPr id="37" name="CuadroTexto 36"/>
          <p:cNvSpPr txBox="1"/>
          <p:nvPr/>
        </p:nvSpPr>
        <p:spPr>
          <a:xfrm>
            <a:off x="5036769" y="4722280"/>
            <a:ext cx="596638" cy="253916"/>
          </a:xfrm>
          <a:prstGeom prst="rect">
            <a:avLst/>
          </a:prstGeom>
          <a:noFill/>
        </p:spPr>
        <p:txBody>
          <a:bodyPr wrap="none" rtlCol="0">
            <a:spAutoFit/>
          </a:bodyPr>
          <a:lstStyle/>
          <a:p>
            <a:r>
              <a:rPr lang="es-ES" sz="1050" dirty="0">
                <a:solidFill>
                  <a:srgbClr val="0B2D39"/>
                </a:solidFill>
                <a:latin typeface="Helvetica Light"/>
                <a:cs typeface="Helvetica Light"/>
              </a:rPr>
              <a:t>Médico</a:t>
            </a:r>
          </a:p>
        </p:txBody>
      </p:sp>
      <p:sp>
        <p:nvSpPr>
          <p:cNvPr id="38" name="CuadroTexto 37"/>
          <p:cNvSpPr txBox="1"/>
          <p:nvPr/>
        </p:nvSpPr>
        <p:spPr>
          <a:xfrm>
            <a:off x="7099372" y="4722280"/>
            <a:ext cx="631904" cy="253916"/>
          </a:xfrm>
          <a:prstGeom prst="rect">
            <a:avLst/>
          </a:prstGeom>
          <a:noFill/>
        </p:spPr>
        <p:txBody>
          <a:bodyPr wrap="none" rtlCol="0">
            <a:spAutoFit/>
          </a:bodyPr>
          <a:lstStyle/>
          <a:p>
            <a:r>
              <a:rPr lang="es-ES" sz="1050" dirty="0">
                <a:solidFill>
                  <a:srgbClr val="0B2D39"/>
                </a:solidFill>
                <a:latin typeface="Helvetica Light"/>
                <a:cs typeface="Helvetica Light"/>
              </a:rPr>
              <a:t>$20.000</a:t>
            </a:r>
          </a:p>
        </p:txBody>
      </p:sp>
      <p:sp>
        <p:nvSpPr>
          <p:cNvPr id="39" name="CuadroTexto 38"/>
          <p:cNvSpPr txBox="1"/>
          <p:nvPr/>
        </p:nvSpPr>
        <p:spPr>
          <a:xfrm>
            <a:off x="5036769" y="5061769"/>
            <a:ext cx="1792478" cy="253916"/>
          </a:xfrm>
          <a:prstGeom prst="rect">
            <a:avLst/>
          </a:prstGeom>
          <a:noFill/>
        </p:spPr>
        <p:txBody>
          <a:bodyPr wrap="none" rtlCol="0">
            <a:spAutoFit/>
          </a:bodyPr>
          <a:lstStyle/>
          <a:p>
            <a:r>
              <a:rPr lang="es-ES" sz="1050" b="1" dirty="0">
                <a:solidFill>
                  <a:srgbClr val="0B2D39"/>
                </a:solidFill>
                <a:latin typeface="Helvetica" panose="020B0604020202020204" pitchFamily="2" charset="0"/>
                <a:cs typeface="Helvetica Light"/>
              </a:rPr>
              <a:t>Total de gastos variables</a:t>
            </a:r>
          </a:p>
        </p:txBody>
      </p:sp>
      <p:sp>
        <p:nvSpPr>
          <p:cNvPr id="40" name="CuadroTexto 39"/>
          <p:cNvSpPr txBox="1"/>
          <p:nvPr/>
        </p:nvSpPr>
        <p:spPr>
          <a:xfrm>
            <a:off x="7099372" y="5061769"/>
            <a:ext cx="746287" cy="253916"/>
          </a:xfrm>
          <a:prstGeom prst="rect">
            <a:avLst/>
          </a:prstGeom>
          <a:noFill/>
        </p:spPr>
        <p:txBody>
          <a:bodyPr wrap="none" rtlCol="0">
            <a:spAutoFit/>
          </a:bodyPr>
          <a:lstStyle/>
          <a:p>
            <a:r>
              <a:rPr lang="en-US" sz="1050" b="1" dirty="0">
                <a:solidFill>
                  <a:srgbClr val="0B2D39"/>
                </a:solidFill>
                <a:latin typeface="Helvetica" panose="020B0604020202020204" pitchFamily="2" charset="0"/>
                <a:cs typeface="Helvetica Light"/>
              </a:rPr>
              <a:t>$105.000</a:t>
            </a:r>
            <a:endParaRPr lang="es-ES" sz="1050" b="1" dirty="0">
              <a:solidFill>
                <a:srgbClr val="0B2D39"/>
              </a:solidFill>
              <a:latin typeface="Helvetica" panose="020B0604020202020204" pitchFamily="2" charset="0"/>
              <a:cs typeface="Helvetica Light"/>
            </a:endParaRPr>
          </a:p>
        </p:txBody>
      </p:sp>
      <p:sp>
        <p:nvSpPr>
          <p:cNvPr id="41" name="CuadroTexto 40"/>
          <p:cNvSpPr txBox="1"/>
          <p:nvPr/>
        </p:nvSpPr>
        <p:spPr>
          <a:xfrm>
            <a:off x="5036769" y="5426326"/>
            <a:ext cx="2310248" cy="253916"/>
          </a:xfrm>
          <a:prstGeom prst="rect">
            <a:avLst/>
          </a:prstGeom>
          <a:noFill/>
        </p:spPr>
        <p:txBody>
          <a:bodyPr wrap="none" rtlCol="0">
            <a:spAutoFit/>
          </a:bodyPr>
          <a:lstStyle/>
          <a:p>
            <a:r>
              <a:rPr lang="es-ES" sz="1050" b="1" dirty="0">
                <a:solidFill>
                  <a:srgbClr val="0B2D39"/>
                </a:solidFill>
                <a:latin typeface="Helvetica" panose="020B0604020202020204" pitchFamily="2" charset="0"/>
                <a:cs typeface="Helvetica Light"/>
              </a:rPr>
              <a:t>Total de gastos (</a:t>
            </a:r>
            <a:r>
              <a:rPr lang="es-ES" sz="1050" b="1" dirty="0" err="1">
                <a:solidFill>
                  <a:srgbClr val="0B2D39"/>
                </a:solidFill>
                <a:latin typeface="Helvetica" panose="020B0604020202020204" pitchFamily="2" charset="0"/>
                <a:cs typeface="Helvetica Light"/>
              </a:rPr>
              <a:t>fijos+variables</a:t>
            </a:r>
            <a:r>
              <a:rPr lang="es-ES" sz="1050" b="1" dirty="0">
                <a:solidFill>
                  <a:srgbClr val="0B2D39"/>
                </a:solidFill>
                <a:latin typeface="Helvetica" panose="020B0604020202020204" pitchFamily="2" charset="0"/>
                <a:cs typeface="Helvetica Light"/>
              </a:rPr>
              <a:t>)</a:t>
            </a:r>
          </a:p>
        </p:txBody>
      </p:sp>
      <p:sp>
        <p:nvSpPr>
          <p:cNvPr id="42" name="CuadroTexto 41"/>
          <p:cNvSpPr txBox="1"/>
          <p:nvPr/>
        </p:nvSpPr>
        <p:spPr>
          <a:xfrm>
            <a:off x="7099372" y="5426326"/>
            <a:ext cx="866014" cy="253916"/>
          </a:xfrm>
          <a:prstGeom prst="rect">
            <a:avLst/>
          </a:prstGeom>
          <a:noFill/>
        </p:spPr>
        <p:txBody>
          <a:bodyPr wrap="none" rtlCol="0">
            <a:spAutoFit/>
          </a:bodyPr>
          <a:lstStyle/>
          <a:p>
            <a:r>
              <a:rPr lang="en-US" sz="1050" b="1" dirty="0">
                <a:solidFill>
                  <a:srgbClr val="0B2D39"/>
                </a:solidFill>
                <a:latin typeface="Helvetica" panose="020B0604020202020204" pitchFamily="2" charset="0"/>
                <a:cs typeface="Helvetica Light"/>
              </a:rPr>
              <a:t>$1´445.000</a:t>
            </a:r>
            <a:endParaRPr lang="es-ES" sz="1050" b="1" dirty="0">
              <a:solidFill>
                <a:srgbClr val="0B2D39"/>
              </a:solidFill>
              <a:latin typeface="Helvetica" panose="020B0604020202020204" pitchFamily="2" charset="0"/>
              <a:cs typeface="Helvetica Light"/>
            </a:endParaRPr>
          </a:p>
        </p:txBody>
      </p:sp>
      <p:sp>
        <p:nvSpPr>
          <p:cNvPr id="43" name="CuadroTexto 42"/>
          <p:cNvSpPr txBox="1"/>
          <p:nvPr/>
        </p:nvSpPr>
        <p:spPr>
          <a:xfrm>
            <a:off x="5036769" y="5731516"/>
            <a:ext cx="2103461" cy="415498"/>
          </a:xfrm>
          <a:prstGeom prst="rect">
            <a:avLst/>
          </a:prstGeom>
          <a:noFill/>
        </p:spPr>
        <p:txBody>
          <a:bodyPr wrap="none" rtlCol="0">
            <a:spAutoFit/>
          </a:bodyPr>
          <a:lstStyle/>
          <a:p>
            <a:r>
              <a:rPr lang="es-ES" sz="1050" b="1" dirty="0">
                <a:solidFill>
                  <a:srgbClr val="0B2D39"/>
                </a:solidFill>
                <a:latin typeface="Helvetica" panose="020B0604020202020204" pitchFamily="2" charset="0"/>
                <a:cs typeface="Helvetica Light"/>
              </a:rPr>
              <a:t>= Dinero Disponible </a:t>
            </a:r>
          </a:p>
          <a:p>
            <a:r>
              <a:rPr lang="es-ES" sz="1050" b="1" dirty="0">
                <a:solidFill>
                  <a:srgbClr val="0B2D39"/>
                </a:solidFill>
                <a:latin typeface="Helvetica" panose="020B0604020202020204" pitchFamily="2" charset="0"/>
                <a:cs typeface="Helvetica Light"/>
              </a:rPr>
              <a:t>(Total ingresos - Total gastos)</a:t>
            </a:r>
          </a:p>
        </p:txBody>
      </p:sp>
      <p:sp>
        <p:nvSpPr>
          <p:cNvPr id="44" name="CuadroTexto 43"/>
          <p:cNvSpPr txBox="1"/>
          <p:nvPr/>
        </p:nvSpPr>
        <p:spPr>
          <a:xfrm>
            <a:off x="7099372" y="5773296"/>
            <a:ext cx="673582" cy="253916"/>
          </a:xfrm>
          <a:prstGeom prst="rect">
            <a:avLst/>
          </a:prstGeom>
          <a:noFill/>
        </p:spPr>
        <p:txBody>
          <a:bodyPr wrap="none" rtlCol="0">
            <a:spAutoFit/>
          </a:bodyPr>
          <a:lstStyle/>
          <a:p>
            <a:r>
              <a:rPr lang="en-US" sz="1050" b="1" dirty="0">
                <a:solidFill>
                  <a:srgbClr val="0B2D39"/>
                </a:solidFill>
                <a:latin typeface="Helvetica" panose="020B0604020202020204" pitchFamily="2" charset="0"/>
                <a:cs typeface="Helvetica Light"/>
              </a:rPr>
              <a:t>$55.000</a:t>
            </a:r>
            <a:endParaRPr lang="es-ES" sz="1050" b="1" dirty="0">
              <a:solidFill>
                <a:srgbClr val="0B2D39"/>
              </a:solidFill>
              <a:latin typeface="Helvetica" panose="020B0604020202020204" pitchFamily="2" charset="0"/>
              <a:cs typeface="Helvetica Light"/>
            </a:endParaRPr>
          </a:p>
        </p:txBody>
      </p:sp>
    </p:spTree>
    <p:extLst>
      <p:ext uri="{BB962C8B-B14F-4D97-AF65-F5344CB8AC3E}">
        <p14:creationId xmlns:p14="http://schemas.microsoft.com/office/powerpoint/2010/main" val="51333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CuadroTexto 6"/>
          <p:cNvSpPr txBox="1"/>
          <p:nvPr/>
        </p:nvSpPr>
        <p:spPr>
          <a:xfrm>
            <a:off x="522929" y="286517"/>
            <a:ext cx="3211959" cy="3970318"/>
          </a:xfrm>
          <a:prstGeom prst="rect">
            <a:avLst/>
          </a:prstGeom>
          <a:noFill/>
        </p:spPr>
        <p:txBody>
          <a:bodyPr wrap="square" rtlCol="0">
            <a:spAutoFit/>
          </a:bodyPr>
          <a:lstStyle/>
          <a:p>
            <a:r>
              <a:rPr lang="es-ES" sz="2400" b="1" dirty="0">
                <a:solidFill>
                  <a:schemeClr val="bg1"/>
                </a:solidFill>
                <a:latin typeface="Helvetica"/>
                <a:cs typeface="Helvetica"/>
              </a:rPr>
              <a:t>Actividad 2: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¿Cuál sería la mejor solución para Marcos? </a:t>
            </a:r>
          </a:p>
        </p:txBody>
      </p:sp>
    </p:spTree>
    <p:extLst>
      <p:ext uri="{BB962C8B-B14F-4D97-AF65-F5344CB8AC3E}">
        <p14:creationId xmlns:p14="http://schemas.microsoft.com/office/powerpoint/2010/main" val="117337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ángulo 1"/>
          <p:cNvSpPr/>
          <p:nvPr/>
        </p:nvSpPr>
        <p:spPr>
          <a:xfrm>
            <a:off x="723899" y="2766320"/>
            <a:ext cx="8358480" cy="1744324"/>
          </a:xfrm>
          <a:prstGeom prst="rect">
            <a:avLst/>
          </a:prstGeom>
        </p:spPr>
        <p:txBody>
          <a:bodyPr wrap="square">
            <a:spAutoFit/>
          </a:bodyPr>
          <a:lstStyle/>
          <a:p>
            <a:pPr marL="342900" indent="-342900">
              <a:lnSpc>
                <a:spcPct val="115000"/>
              </a:lnSpc>
              <a:spcAft>
                <a:spcPts val="1000"/>
              </a:spcAft>
              <a:buFont typeface="Arial"/>
              <a:buChar char="•"/>
            </a:pPr>
            <a:r>
              <a:rPr lang="es-ES" dirty="0">
                <a:solidFill>
                  <a:srgbClr val="222BCF"/>
                </a:solidFill>
                <a:latin typeface="Helvetica" charset="-52"/>
                <a:ea typeface="Helvetica" charset="-52"/>
                <a:cs typeface="Helvetica" charset="-52"/>
              </a:rPr>
              <a:t>Ingresos de Marcos: $________________________</a:t>
            </a:r>
          </a:p>
          <a:p>
            <a:pPr marL="342900" indent="-342900">
              <a:lnSpc>
                <a:spcPct val="115000"/>
              </a:lnSpc>
              <a:spcAft>
                <a:spcPts val="1000"/>
              </a:spcAft>
              <a:buFont typeface="Arial"/>
              <a:buChar char="•"/>
            </a:pPr>
            <a:r>
              <a:rPr lang="es-ES" dirty="0">
                <a:solidFill>
                  <a:srgbClr val="222BCF"/>
                </a:solidFill>
                <a:latin typeface="Helvetica" charset="-52"/>
                <a:ea typeface="Helvetica" charset="-52"/>
                <a:cs typeface="Helvetica" charset="-52"/>
              </a:rPr>
              <a:t>Sus gastos fijos + ahorro + gastos variables suman: $__________________</a:t>
            </a:r>
          </a:p>
          <a:p>
            <a:pPr marL="342900" indent="-342900">
              <a:lnSpc>
                <a:spcPct val="115000"/>
              </a:lnSpc>
              <a:spcAft>
                <a:spcPts val="1000"/>
              </a:spcAft>
              <a:buFont typeface="Arial"/>
              <a:buChar char="•"/>
            </a:pPr>
            <a:r>
              <a:rPr lang="es-ES" dirty="0">
                <a:solidFill>
                  <a:srgbClr val="222BCF"/>
                </a:solidFill>
                <a:latin typeface="Helvetica" charset="-52"/>
                <a:ea typeface="Helvetica" charset="-52"/>
                <a:cs typeface="Helvetica" charset="-52"/>
              </a:rPr>
              <a:t>Por tanto, su capacidad de pago es $____________________ </a:t>
            </a:r>
          </a:p>
          <a:p>
            <a:pPr marL="342900" indent="-342900">
              <a:lnSpc>
                <a:spcPct val="115000"/>
              </a:lnSpc>
              <a:spcAft>
                <a:spcPts val="1000"/>
              </a:spcAft>
              <a:buFont typeface="Arial"/>
              <a:buChar char="•"/>
            </a:pPr>
            <a:r>
              <a:rPr lang="es-ES" dirty="0">
                <a:solidFill>
                  <a:srgbClr val="222BCF"/>
                </a:solidFill>
                <a:latin typeface="Helvetica" charset="-52"/>
                <a:ea typeface="Helvetica" charset="-52"/>
                <a:cs typeface="Helvetica" charset="-52"/>
              </a:rPr>
              <a:t>Su capacidad de ahorro es $________________________________</a:t>
            </a:r>
          </a:p>
        </p:txBody>
      </p:sp>
    </p:spTree>
    <p:extLst>
      <p:ext uri="{BB962C8B-B14F-4D97-AF65-F5344CB8AC3E}">
        <p14:creationId xmlns:p14="http://schemas.microsoft.com/office/powerpoint/2010/main" val="3801833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363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CuadroTexto 8"/>
          <p:cNvSpPr txBox="1"/>
          <p:nvPr/>
        </p:nvSpPr>
        <p:spPr>
          <a:xfrm>
            <a:off x="383684" y="1325895"/>
            <a:ext cx="4170041" cy="1569660"/>
          </a:xfrm>
          <a:prstGeom prst="rect">
            <a:avLst/>
          </a:prstGeom>
          <a:noFill/>
        </p:spPr>
        <p:txBody>
          <a:bodyPr wrap="square" rtlCol="0">
            <a:spAutoFit/>
          </a:bodyPr>
          <a:lstStyle/>
          <a:p>
            <a:pPr marL="342900" indent="-342900" defTabSz="457200">
              <a:buFont typeface="Arial"/>
              <a:buChar char="•"/>
            </a:pPr>
            <a:r>
              <a:rPr lang="es-CO" sz="2400" b="1" dirty="0">
                <a:solidFill>
                  <a:srgbClr val="FFFFFF"/>
                </a:solidFill>
                <a:latin typeface="Helvetica"/>
                <a:cs typeface="Helvetica"/>
              </a:rPr>
              <a:t>Gastos adicionales </a:t>
            </a:r>
          </a:p>
          <a:p>
            <a:pPr marL="342900" indent="-342900" defTabSz="457200">
              <a:buFont typeface="Arial"/>
              <a:buChar char="•"/>
            </a:pPr>
            <a:endParaRPr lang="es-CO" sz="2400" b="1" dirty="0">
              <a:solidFill>
                <a:srgbClr val="FFFFFF"/>
              </a:solidFill>
              <a:latin typeface="Helvetica"/>
              <a:cs typeface="Helvetica"/>
            </a:endParaRPr>
          </a:p>
          <a:p>
            <a:pPr marL="342900" indent="-342900" defTabSz="457200">
              <a:buFont typeface="Arial"/>
              <a:buChar char="•"/>
            </a:pPr>
            <a:r>
              <a:rPr lang="es-CO" sz="2400" b="1" dirty="0">
                <a:solidFill>
                  <a:srgbClr val="FFFFFF"/>
                </a:solidFill>
                <a:latin typeface="Helvetica"/>
                <a:cs typeface="Helvetica"/>
              </a:rPr>
              <a:t>Reporte a centrales de riesgo</a:t>
            </a:r>
          </a:p>
        </p:txBody>
      </p:sp>
      <p:sp>
        <p:nvSpPr>
          <p:cNvPr id="10" name="CuadroTexto 9"/>
          <p:cNvSpPr txBox="1"/>
          <p:nvPr/>
        </p:nvSpPr>
        <p:spPr>
          <a:xfrm>
            <a:off x="5456111" y="1251067"/>
            <a:ext cx="3023980" cy="5280549"/>
          </a:xfrm>
          <a:prstGeom prst="rect">
            <a:avLst/>
          </a:prstGeom>
          <a:noFill/>
        </p:spPr>
        <p:txBody>
          <a:bodyPr wrap="square" rtlCol="0">
            <a:spAutoFit/>
          </a:bodyPr>
          <a:lstStyle/>
          <a:p>
            <a:pPr>
              <a:lnSpc>
                <a:spcPct val="115000"/>
              </a:lnSpc>
              <a:spcAft>
                <a:spcPts val="1000"/>
              </a:spcAft>
            </a:pPr>
            <a:r>
              <a:rPr lang="es-ES" sz="2800" b="1" dirty="0">
                <a:solidFill>
                  <a:schemeClr val="bg1"/>
                </a:solidFill>
                <a:latin typeface="Helvetica"/>
                <a:ea typeface="Calibri" panose="020F0502020204030204" pitchFamily="34" charset="0"/>
                <a:cs typeface="Helvetica"/>
              </a:rPr>
              <a:t>Permanencia en el reporte negativo</a:t>
            </a:r>
            <a:endParaRPr lang="es-CO" sz="2800" b="1" dirty="0">
              <a:solidFill>
                <a:schemeClr val="bg1"/>
              </a:solidFill>
              <a:latin typeface="Helvetica"/>
              <a:ea typeface="Calibri" panose="020F0502020204030204" pitchFamily="34" charset="0"/>
              <a:cs typeface="Helvetica"/>
            </a:endParaRPr>
          </a:p>
          <a:p>
            <a:pPr>
              <a:lnSpc>
                <a:spcPct val="115000"/>
              </a:lnSpc>
              <a:spcAft>
                <a:spcPts val="1000"/>
              </a:spcAft>
            </a:pPr>
            <a:r>
              <a:rPr lang="es-ES" sz="1500" dirty="0">
                <a:solidFill>
                  <a:schemeClr val="bg1"/>
                </a:solidFill>
                <a:latin typeface="Helvetica"/>
                <a:ea typeface="Calibri" panose="020F0502020204030204" pitchFamily="34" charset="0"/>
                <a:cs typeface="Helvetica"/>
              </a:rPr>
              <a:t>Si la mora es inferior a dos años, el registro no podrá exceder el doble de la mora. Por ejemplo, si ésta es de 18 meses usted permanecerá reportado el doble del tiempo de la mora, contado a partir de la fecha de pago de la obligación; es decir, 36 meses.</a:t>
            </a:r>
            <a:endParaRPr lang="es-CO" sz="1500" dirty="0">
              <a:solidFill>
                <a:schemeClr val="bg1"/>
              </a:solidFill>
              <a:latin typeface="Helvetica"/>
              <a:ea typeface="Calibri" panose="020F0502020204030204" pitchFamily="34" charset="0"/>
              <a:cs typeface="Helvetica"/>
            </a:endParaRPr>
          </a:p>
          <a:p>
            <a:pPr>
              <a:lnSpc>
                <a:spcPct val="115000"/>
              </a:lnSpc>
              <a:spcAft>
                <a:spcPts val="1000"/>
              </a:spcAft>
            </a:pPr>
            <a:r>
              <a:rPr lang="es-ES" sz="1500" dirty="0">
                <a:solidFill>
                  <a:schemeClr val="bg1"/>
                </a:solidFill>
                <a:latin typeface="Helvetica"/>
                <a:ea typeface="Calibri" panose="020F0502020204030204" pitchFamily="34" charset="0"/>
                <a:cs typeface="Helvetica"/>
              </a:rPr>
              <a:t>Si por el contrario, la mora es superior a dos años (24 meses), usted estará reportado como máximo cuatro años, a partir de la fecha de pago de la obligación.</a:t>
            </a:r>
            <a:endParaRPr lang="es-CO" sz="1500" dirty="0">
              <a:solidFill>
                <a:schemeClr val="bg1"/>
              </a:solidFill>
              <a:latin typeface="Helvetica"/>
              <a:ea typeface="Calibri" panose="020F0502020204030204" pitchFamily="34" charset="0"/>
              <a:cs typeface="Helvetica"/>
            </a:endParaRPr>
          </a:p>
        </p:txBody>
      </p:sp>
    </p:spTree>
    <p:extLst>
      <p:ext uri="{BB962C8B-B14F-4D97-AF65-F5344CB8AC3E}">
        <p14:creationId xmlns:p14="http://schemas.microsoft.com/office/powerpoint/2010/main" val="7154420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CuadroTexto 8"/>
          <p:cNvSpPr txBox="1"/>
          <p:nvPr/>
        </p:nvSpPr>
        <p:spPr>
          <a:xfrm rot="16200000">
            <a:off x="64695" y="4969107"/>
            <a:ext cx="1932540" cy="584776"/>
          </a:xfrm>
          <a:prstGeom prst="rect">
            <a:avLst/>
          </a:prstGeom>
          <a:noFill/>
        </p:spPr>
        <p:txBody>
          <a:bodyPr wrap="none" rtlCol="0">
            <a:spAutoFit/>
          </a:bodyPr>
          <a:lstStyle/>
          <a:p>
            <a:r>
              <a:rPr lang="es-ES" sz="3200" b="1" dirty="0">
                <a:solidFill>
                  <a:schemeClr val="bg1"/>
                </a:solidFill>
                <a:latin typeface="Helvetica"/>
                <a:cs typeface="Helvetica"/>
              </a:rPr>
              <a:t>CAPITAL</a:t>
            </a:r>
          </a:p>
        </p:txBody>
      </p:sp>
      <p:sp>
        <p:nvSpPr>
          <p:cNvPr id="10" name="CuadroTexto 9"/>
          <p:cNvSpPr txBox="1"/>
          <p:nvPr/>
        </p:nvSpPr>
        <p:spPr>
          <a:xfrm rot="16200000">
            <a:off x="1890511" y="4969107"/>
            <a:ext cx="1757813" cy="584776"/>
          </a:xfrm>
          <a:prstGeom prst="rect">
            <a:avLst/>
          </a:prstGeom>
          <a:noFill/>
        </p:spPr>
        <p:txBody>
          <a:bodyPr wrap="none" rtlCol="0">
            <a:spAutoFit/>
          </a:bodyPr>
          <a:lstStyle/>
          <a:p>
            <a:r>
              <a:rPr lang="es-ES" sz="3200" b="1" dirty="0">
                <a:solidFill>
                  <a:schemeClr val="bg1"/>
                </a:solidFill>
                <a:latin typeface="Helvetica"/>
                <a:cs typeface="Helvetica"/>
              </a:rPr>
              <a:t>TIEMPO</a:t>
            </a:r>
          </a:p>
        </p:txBody>
      </p:sp>
      <p:sp>
        <p:nvSpPr>
          <p:cNvPr id="11" name="CuadroTexto 10"/>
          <p:cNvSpPr txBox="1"/>
          <p:nvPr/>
        </p:nvSpPr>
        <p:spPr>
          <a:xfrm rot="16200000">
            <a:off x="3605620" y="4722886"/>
            <a:ext cx="1963198" cy="1077218"/>
          </a:xfrm>
          <a:prstGeom prst="rect">
            <a:avLst/>
          </a:prstGeom>
          <a:noFill/>
        </p:spPr>
        <p:txBody>
          <a:bodyPr wrap="none" rtlCol="0">
            <a:spAutoFit/>
          </a:bodyPr>
          <a:lstStyle/>
          <a:p>
            <a:r>
              <a:rPr lang="es-ES" sz="3200" b="1" dirty="0">
                <a:solidFill>
                  <a:schemeClr val="bg1"/>
                </a:solidFill>
                <a:latin typeface="Helvetica"/>
                <a:cs typeface="Helvetica"/>
              </a:rPr>
              <a:t>TASA DE </a:t>
            </a:r>
          </a:p>
          <a:p>
            <a:r>
              <a:rPr lang="es-ES" sz="3200" b="1" dirty="0">
                <a:solidFill>
                  <a:schemeClr val="bg1"/>
                </a:solidFill>
                <a:latin typeface="Helvetica"/>
                <a:cs typeface="Helvetica"/>
              </a:rPr>
              <a:t>INTERÉS</a:t>
            </a:r>
          </a:p>
        </p:txBody>
      </p:sp>
      <p:sp>
        <p:nvSpPr>
          <p:cNvPr id="12" name="CuadroTexto 11"/>
          <p:cNvSpPr txBox="1"/>
          <p:nvPr/>
        </p:nvSpPr>
        <p:spPr>
          <a:xfrm rot="16200000">
            <a:off x="5078229" y="4969107"/>
            <a:ext cx="2510623" cy="584776"/>
          </a:xfrm>
          <a:prstGeom prst="rect">
            <a:avLst/>
          </a:prstGeom>
          <a:noFill/>
        </p:spPr>
        <p:txBody>
          <a:bodyPr wrap="none" rtlCol="0">
            <a:spAutoFit/>
          </a:bodyPr>
          <a:lstStyle/>
          <a:p>
            <a:r>
              <a:rPr lang="es-ES" sz="3200" b="1" dirty="0">
                <a:solidFill>
                  <a:schemeClr val="bg1"/>
                </a:solidFill>
                <a:latin typeface="Helvetica"/>
                <a:cs typeface="Helvetica"/>
              </a:rPr>
              <a:t>INTERESES</a:t>
            </a:r>
          </a:p>
        </p:txBody>
      </p:sp>
      <p:sp>
        <p:nvSpPr>
          <p:cNvPr id="13" name="CuadroTexto 12"/>
          <p:cNvSpPr txBox="1"/>
          <p:nvPr/>
        </p:nvSpPr>
        <p:spPr>
          <a:xfrm rot="16200000">
            <a:off x="6675808" y="4753663"/>
            <a:ext cx="2835068" cy="1015663"/>
          </a:xfrm>
          <a:prstGeom prst="rect">
            <a:avLst/>
          </a:prstGeom>
          <a:noFill/>
        </p:spPr>
        <p:txBody>
          <a:bodyPr wrap="none" rtlCol="0">
            <a:spAutoFit/>
          </a:bodyPr>
          <a:lstStyle/>
          <a:p>
            <a:pPr algn="ctr"/>
            <a:r>
              <a:rPr lang="es-ES" sz="3000" b="1" dirty="0">
                <a:solidFill>
                  <a:schemeClr val="bg1"/>
                </a:solidFill>
                <a:latin typeface="Helvetica"/>
                <a:cs typeface="Helvetica"/>
              </a:rPr>
              <a:t>COSTOS</a:t>
            </a:r>
          </a:p>
          <a:p>
            <a:pPr algn="ctr"/>
            <a:r>
              <a:rPr lang="es-ES" sz="3000" b="1" dirty="0">
                <a:solidFill>
                  <a:schemeClr val="bg1"/>
                </a:solidFill>
                <a:latin typeface="Helvetica"/>
                <a:cs typeface="Helvetica"/>
              </a:rPr>
              <a:t>ADICIONALES</a:t>
            </a:r>
          </a:p>
        </p:txBody>
      </p:sp>
    </p:spTree>
    <p:extLst>
      <p:ext uri="{BB962C8B-B14F-4D97-AF65-F5344CB8AC3E}">
        <p14:creationId xmlns:p14="http://schemas.microsoft.com/office/powerpoint/2010/main" val="3288653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pic>
        <p:nvPicPr>
          <p:cNvPr id="3" name="19_Qu_preguntar_a_la_hora_de_solicitar_un_crdito(youtube.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3195" y="1584792"/>
            <a:ext cx="7916332" cy="4452937"/>
          </a:xfrm>
          <a:prstGeom prst="rect">
            <a:avLst/>
          </a:prstGeom>
        </p:spPr>
      </p:pic>
    </p:spTree>
    <p:extLst>
      <p:ext uri="{BB962C8B-B14F-4D97-AF65-F5344CB8AC3E}">
        <p14:creationId xmlns:p14="http://schemas.microsoft.com/office/powerpoint/2010/main" val="3261426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angle 1"/>
          <p:cNvSpPr>
            <a:spLocks noChangeArrowheads="1"/>
          </p:cNvSpPr>
          <p:nvPr/>
        </p:nvSpPr>
        <p:spPr bwMode="auto">
          <a:xfrm>
            <a:off x="346176" y="3389035"/>
            <a:ext cx="5580012"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80988"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defTabSz="914400" rtl="0" eaLnBrk="0" fontAlgn="base" latinLnBrk="0" hangingPunct="0">
              <a:lnSpc>
                <a:spcPct val="100000"/>
              </a:lnSpc>
              <a:spcBef>
                <a:spcPct val="0"/>
              </a:spcBef>
              <a:spcAft>
                <a:spcPct val="0"/>
              </a:spcAft>
              <a:buClrTx/>
              <a:buSzTx/>
              <a:tabLst/>
            </a:pPr>
            <a:r>
              <a:rPr lang="es-ES" altLang="es-CO" sz="4800" b="1" dirty="0">
                <a:solidFill>
                  <a:srgbClr val="F23F59"/>
                </a:solidFill>
                <a:latin typeface="Helvetica"/>
                <a:cs typeface="Helvetica"/>
              </a:rPr>
              <a:t>INGRESO NETO MENSUAL</a:t>
            </a:r>
            <a:endParaRPr lang="es-CO" altLang="es-CO" sz="4800" b="1" dirty="0">
              <a:solidFill>
                <a:srgbClr val="F23F59"/>
              </a:solidFill>
              <a:latin typeface="Helvetica"/>
              <a:cs typeface="Helvetica"/>
            </a:endParaRPr>
          </a:p>
        </p:txBody>
      </p:sp>
      <p:sp>
        <p:nvSpPr>
          <p:cNvPr id="5" name="Rectángulo 4"/>
          <p:cNvSpPr/>
          <p:nvPr/>
        </p:nvSpPr>
        <p:spPr>
          <a:xfrm>
            <a:off x="342208" y="4920455"/>
            <a:ext cx="3281163" cy="492443"/>
          </a:xfrm>
          <a:prstGeom prst="rect">
            <a:avLst/>
          </a:prstGeom>
        </p:spPr>
        <p:txBody>
          <a:bodyPr wrap="square">
            <a:spAutoFit/>
          </a:bodyPr>
          <a:lstStyle/>
          <a:p>
            <a:pPr lvl="0" eaLnBrk="0" fontAlgn="base" hangingPunct="0">
              <a:spcBef>
                <a:spcPct val="0"/>
              </a:spcBef>
              <a:spcAft>
                <a:spcPct val="0"/>
              </a:spcAft>
            </a:pPr>
            <a:r>
              <a:rPr lang="es-ES" altLang="es-CO" dirty="0">
                <a:solidFill>
                  <a:srgbClr val="222BCF"/>
                </a:solidFill>
                <a:latin typeface="Helvetica" charset="-52"/>
                <a:ea typeface="Helvetica" charset="-52"/>
                <a:cs typeface="Helvetica" charset="-52"/>
              </a:rPr>
              <a:t>Ejemplo:</a:t>
            </a:r>
            <a:r>
              <a:rPr lang="es-CO" altLang="es-CO" dirty="0">
                <a:solidFill>
                  <a:srgbClr val="222BCF"/>
                </a:solidFill>
                <a:latin typeface="Helvetica" charset="-52"/>
                <a:ea typeface="Helvetica" charset="-52"/>
                <a:cs typeface="Helvetica" charset="-52"/>
              </a:rPr>
              <a:t> </a:t>
            </a:r>
            <a:r>
              <a:rPr lang="es-ES" altLang="es-CO" dirty="0">
                <a:solidFill>
                  <a:srgbClr val="222BCF"/>
                </a:solidFill>
                <a:latin typeface="Helvetica" charset="-52"/>
                <a:ea typeface="Helvetica" charset="-52"/>
                <a:cs typeface="Helvetica" charset="-52"/>
              </a:rPr>
              <a:t>$300.000 / $900.000</a:t>
            </a:r>
          </a:p>
          <a:p>
            <a:pPr lvl="0" indent="280988" eaLnBrk="0" fontAlgn="base" hangingPunct="0">
              <a:spcBef>
                <a:spcPct val="0"/>
              </a:spcBef>
              <a:spcAft>
                <a:spcPct val="0"/>
              </a:spcAft>
            </a:pPr>
            <a:endParaRPr lang="es-CO" altLang="es-CO" sz="800" dirty="0"/>
          </a:p>
        </p:txBody>
      </p:sp>
      <p:sp>
        <p:nvSpPr>
          <p:cNvPr id="6" name="Rectángulo 5"/>
          <p:cNvSpPr/>
          <p:nvPr/>
        </p:nvSpPr>
        <p:spPr>
          <a:xfrm>
            <a:off x="37377" y="5192250"/>
            <a:ext cx="2758458" cy="1200329"/>
          </a:xfrm>
          <a:prstGeom prst="rect">
            <a:avLst/>
          </a:prstGeom>
        </p:spPr>
        <p:txBody>
          <a:bodyPr wrap="square">
            <a:spAutoFit/>
          </a:bodyPr>
          <a:lstStyle/>
          <a:p>
            <a:pPr lvl="0" indent="280988" eaLnBrk="0" fontAlgn="base" hangingPunct="0">
              <a:spcBef>
                <a:spcPct val="0"/>
              </a:spcBef>
              <a:spcAft>
                <a:spcPct val="0"/>
              </a:spcAft>
            </a:pPr>
            <a:r>
              <a:rPr lang="x-none" altLang="es-CO" sz="7200" b="1" dirty="0">
                <a:solidFill>
                  <a:srgbClr val="F23F59"/>
                </a:solidFill>
                <a:latin typeface="Helvetica"/>
                <a:cs typeface="Helvetica"/>
              </a:rPr>
              <a:t>33%</a:t>
            </a:r>
            <a:endParaRPr lang="es-CO" altLang="es-CO" sz="7200" b="1" dirty="0">
              <a:solidFill>
                <a:srgbClr val="F23F59"/>
              </a:solidFill>
              <a:latin typeface="Helvetica"/>
              <a:cs typeface="Helvetica"/>
            </a:endParaRPr>
          </a:p>
        </p:txBody>
      </p:sp>
      <p:sp>
        <p:nvSpPr>
          <p:cNvPr id="7" name="CuadroTexto 6"/>
          <p:cNvSpPr txBox="1"/>
          <p:nvPr/>
        </p:nvSpPr>
        <p:spPr>
          <a:xfrm>
            <a:off x="377602" y="1232787"/>
            <a:ext cx="7270622" cy="369332"/>
          </a:xfrm>
          <a:prstGeom prst="rect">
            <a:avLst/>
          </a:prstGeom>
          <a:noFill/>
        </p:spPr>
        <p:txBody>
          <a:bodyPr wrap="square" rtlCol="0">
            <a:spAutoFit/>
          </a:bodyPr>
          <a:lstStyle/>
          <a:p>
            <a:pPr defTabSz="457200"/>
            <a:r>
              <a:rPr lang="es-CO" dirty="0">
                <a:solidFill>
                  <a:srgbClr val="222BCF"/>
                </a:solidFill>
                <a:latin typeface="Helvetica" charset="-52"/>
                <a:ea typeface="Helvetica" charset="-52"/>
                <a:cs typeface="Helvetica" charset="-52"/>
              </a:rPr>
              <a:t>¿Cómo calcular el grado de endeudamiento? </a:t>
            </a:r>
          </a:p>
        </p:txBody>
      </p:sp>
      <p:sp>
        <p:nvSpPr>
          <p:cNvPr id="9" name="Rectangle 1"/>
          <p:cNvSpPr>
            <a:spLocks noChangeArrowheads="1"/>
          </p:cNvSpPr>
          <p:nvPr/>
        </p:nvSpPr>
        <p:spPr bwMode="auto">
          <a:xfrm>
            <a:off x="320454" y="1844239"/>
            <a:ext cx="5580012"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80988"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0" defTabSz="914400"/>
            <a:r>
              <a:rPr lang="es-ES" altLang="es-CO" sz="4800" b="1" dirty="0">
                <a:solidFill>
                  <a:srgbClr val="F23F59"/>
                </a:solidFill>
                <a:latin typeface="Helvetica"/>
                <a:cs typeface="Helvetica"/>
              </a:rPr>
              <a:t>CUOTAS DE DEUDAS AL MES </a:t>
            </a:r>
            <a:endParaRPr lang="es-CO" altLang="es-CO" sz="4800" b="1" dirty="0">
              <a:solidFill>
                <a:srgbClr val="F23F59"/>
              </a:solidFill>
              <a:latin typeface="Helvetica"/>
              <a:cs typeface="Helvetica"/>
            </a:endParaRPr>
          </a:p>
        </p:txBody>
      </p:sp>
      <p:cxnSp>
        <p:nvCxnSpPr>
          <p:cNvPr id="11" name="Conector recto 10"/>
          <p:cNvCxnSpPr/>
          <p:nvPr/>
        </p:nvCxnSpPr>
        <p:spPr>
          <a:xfrm>
            <a:off x="477338" y="3413899"/>
            <a:ext cx="5095923" cy="16247"/>
          </a:xfrm>
          <a:prstGeom prst="line">
            <a:avLst/>
          </a:prstGeom>
          <a:ln>
            <a:solidFill>
              <a:srgbClr val="F23F59"/>
            </a:solidFill>
          </a:ln>
          <a:effectLst/>
        </p:spPr>
        <p:style>
          <a:lnRef idx="2">
            <a:schemeClr val="accent1"/>
          </a:lnRef>
          <a:fillRef idx="0">
            <a:schemeClr val="accent1"/>
          </a:fillRef>
          <a:effectRef idx="1">
            <a:schemeClr val="accent1"/>
          </a:effectRef>
          <a:fontRef idx="minor">
            <a:schemeClr val="tx1"/>
          </a:fontRef>
        </p:style>
      </p:cxnSp>
      <p:cxnSp>
        <p:nvCxnSpPr>
          <p:cNvPr id="14" name="Conector recto 13"/>
          <p:cNvCxnSpPr/>
          <p:nvPr/>
        </p:nvCxnSpPr>
        <p:spPr>
          <a:xfrm>
            <a:off x="3409555" y="4155420"/>
            <a:ext cx="1653634" cy="16247"/>
          </a:xfrm>
          <a:prstGeom prst="line">
            <a:avLst/>
          </a:prstGeom>
          <a:ln>
            <a:solidFill>
              <a:srgbClr val="F23F5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811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uadroTexto 4"/>
          <p:cNvSpPr txBox="1"/>
          <p:nvPr/>
        </p:nvSpPr>
        <p:spPr>
          <a:xfrm>
            <a:off x="522929" y="286517"/>
            <a:ext cx="4256391" cy="3354765"/>
          </a:xfrm>
          <a:prstGeom prst="rect">
            <a:avLst/>
          </a:prstGeom>
          <a:noFill/>
        </p:spPr>
        <p:txBody>
          <a:bodyPr wrap="square" rtlCol="0">
            <a:spAutoFit/>
          </a:bodyPr>
          <a:lstStyle/>
          <a:p>
            <a:r>
              <a:rPr lang="es-ES" sz="2400" dirty="0">
                <a:solidFill>
                  <a:schemeClr val="bg1"/>
                </a:solidFill>
                <a:latin typeface="Helvetica"/>
                <a:cs typeface="Helvetica"/>
              </a:rPr>
              <a:t>Actividad 4: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¿Cuál es su grado </a:t>
            </a:r>
          </a:p>
          <a:p>
            <a:r>
              <a:rPr lang="es-ES" sz="4000" b="1" dirty="0">
                <a:solidFill>
                  <a:schemeClr val="bg1"/>
                </a:solidFill>
                <a:latin typeface="Helvetica"/>
                <a:cs typeface="Helvetica"/>
              </a:rPr>
              <a:t>de endeudamiento?</a:t>
            </a:r>
          </a:p>
        </p:txBody>
      </p:sp>
      <p:sp>
        <p:nvSpPr>
          <p:cNvPr id="7" name="Rectángulo 6"/>
          <p:cNvSpPr/>
          <p:nvPr/>
        </p:nvSpPr>
        <p:spPr>
          <a:xfrm>
            <a:off x="663789" y="5375184"/>
            <a:ext cx="2214615" cy="1246495"/>
          </a:xfrm>
          <a:prstGeom prst="rect">
            <a:avLst/>
          </a:prstGeom>
        </p:spPr>
        <p:txBody>
          <a:bodyPr wrap="square">
            <a:spAutoFit/>
          </a:bodyPr>
          <a:lstStyle/>
          <a:p>
            <a:r>
              <a:rPr lang="es-ES" sz="1500" dirty="0">
                <a:solidFill>
                  <a:srgbClr val="FFFFFF"/>
                </a:solidFill>
                <a:latin typeface="Helvetica"/>
                <a:ea typeface="Calibri" panose="020F0502020204030204" pitchFamily="34" charset="0"/>
                <a:cs typeface="Helvetica"/>
              </a:rPr>
              <a:t>Grado de endeudamiento = </a:t>
            </a:r>
          </a:p>
          <a:p>
            <a:r>
              <a:rPr lang="es-ES" sz="1500" dirty="0">
                <a:solidFill>
                  <a:srgbClr val="FFFFFF"/>
                </a:solidFill>
                <a:latin typeface="Helvetica"/>
                <a:ea typeface="Calibri" panose="020F0502020204030204" pitchFamily="34" charset="0"/>
                <a:cs typeface="Helvetica"/>
              </a:rPr>
              <a:t>Cuotas de las deudas al mes / ingreso neto mensual</a:t>
            </a:r>
          </a:p>
        </p:txBody>
      </p:sp>
    </p:spTree>
    <p:extLst>
      <p:ext uri="{BB962C8B-B14F-4D97-AF65-F5344CB8AC3E}">
        <p14:creationId xmlns:p14="http://schemas.microsoft.com/office/powerpoint/2010/main" val="1186605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CuadroTexto 6"/>
          <p:cNvSpPr txBox="1"/>
          <p:nvPr/>
        </p:nvSpPr>
        <p:spPr>
          <a:xfrm rot="16200000">
            <a:off x="-1768640" y="3307716"/>
            <a:ext cx="5221405" cy="461665"/>
          </a:xfrm>
          <a:prstGeom prst="rect">
            <a:avLst/>
          </a:prstGeom>
          <a:noFill/>
        </p:spPr>
        <p:txBody>
          <a:bodyPr wrap="square" rtlCol="0">
            <a:spAutoFit/>
          </a:bodyPr>
          <a:lstStyle/>
          <a:p>
            <a:pPr defTabSz="457200"/>
            <a:r>
              <a:rPr lang="es-CO" sz="2400" b="1" dirty="0">
                <a:solidFill>
                  <a:srgbClr val="F23F59"/>
                </a:solidFill>
                <a:latin typeface="Helvetica"/>
                <a:cs typeface="Helvetica"/>
              </a:rPr>
              <a:t>¿Cómo interpretar el porcentaje?</a:t>
            </a:r>
          </a:p>
        </p:txBody>
      </p:sp>
      <p:sp>
        <p:nvSpPr>
          <p:cNvPr id="5" name="CuadroTexto 4"/>
          <p:cNvSpPr txBox="1"/>
          <p:nvPr/>
        </p:nvSpPr>
        <p:spPr>
          <a:xfrm>
            <a:off x="3073903" y="1391184"/>
            <a:ext cx="2271309" cy="1384995"/>
          </a:xfrm>
          <a:prstGeom prst="rect">
            <a:avLst/>
          </a:prstGeom>
        </p:spPr>
        <p:txBody>
          <a:bodyPr wrap="square" rtlCol="0">
            <a:spAutoFit/>
          </a:bodyPr>
          <a:lstStyle/>
          <a:p>
            <a:pPr algn="ctr"/>
            <a:r>
              <a:rPr lang="es-ES" b="1" dirty="0">
                <a:solidFill>
                  <a:srgbClr val="FFFFFF"/>
                </a:solidFill>
                <a:latin typeface="Helvetica Light"/>
                <a:cs typeface="Helvetica Light"/>
              </a:rPr>
              <a:t>0% - 30%</a:t>
            </a:r>
          </a:p>
          <a:p>
            <a:pPr algn="ctr"/>
            <a:r>
              <a:rPr lang="es-ES" sz="1600" b="1" dirty="0">
                <a:solidFill>
                  <a:srgbClr val="FFFFFF"/>
                </a:solidFill>
                <a:latin typeface="Helvetica"/>
                <a:cs typeface="Helvetica"/>
              </a:rPr>
              <a:t>Ideal, </a:t>
            </a:r>
            <a:r>
              <a:rPr lang="es-ES" sz="1600" dirty="0">
                <a:solidFill>
                  <a:srgbClr val="FFFFFF"/>
                </a:solidFill>
                <a:latin typeface="Helvetica Light"/>
                <a:cs typeface="Helvetica Light"/>
              </a:rPr>
              <a:t>poca probabilidad de sobreendeudamiento</a:t>
            </a:r>
            <a:endParaRPr lang="es-ES" sz="1600" dirty="0">
              <a:solidFill>
                <a:srgbClr val="FFFFFF"/>
              </a:solidFill>
              <a:latin typeface="Helvetica" panose="020B0604020202020204" pitchFamily="34" charset="0"/>
              <a:cs typeface="Helvetica" panose="020B0604020202020204" pitchFamily="34" charset="0"/>
            </a:endParaRPr>
          </a:p>
          <a:p>
            <a:endParaRPr lang="es-ES" dirty="0">
              <a:solidFill>
                <a:srgbClr val="FFFFFF"/>
              </a:solidFill>
            </a:endParaRPr>
          </a:p>
        </p:txBody>
      </p:sp>
      <p:sp>
        <p:nvSpPr>
          <p:cNvPr id="7" name="CuadroTexto 6"/>
          <p:cNvSpPr txBox="1"/>
          <p:nvPr/>
        </p:nvSpPr>
        <p:spPr>
          <a:xfrm>
            <a:off x="3015056" y="4075834"/>
            <a:ext cx="2271309" cy="1631216"/>
          </a:xfrm>
          <a:prstGeom prst="rect">
            <a:avLst/>
          </a:prstGeom>
        </p:spPr>
        <p:txBody>
          <a:bodyPr wrap="square" rtlCol="0">
            <a:spAutoFit/>
          </a:bodyPr>
          <a:lstStyle/>
          <a:p>
            <a:pPr algn="ctr"/>
            <a:r>
              <a:rPr lang="es-ES" b="1" dirty="0">
                <a:solidFill>
                  <a:srgbClr val="FFFFFF"/>
                </a:solidFill>
                <a:latin typeface="Helvetica Light"/>
                <a:cs typeface="Helvetica Light"/>
              </a:rPr>
              <a:t>41% - 60%</a:t>
            </a:r>
          </a:p>
          <a:p>
            <a:pPr algn="ctr"/>
            <a:r>
              <a:rPr lang="es-ES" sz="1600" b="1" dirty="0">
                <a:solidFill>
                  <a:srgbClr val="FFFFFF"/>
                </a:solidFill>
                <a:latin typeface="Helvetica"/>
                <a:cs typeface="Helvetica"/>
              </a:rPr>
              <a:t>Alerta</a:t>
            </a:r>
            <a:r>
              <a:rPr lang="es-ES" sz="1600" dirty="0">
                <a:solidFill>
                  <a:srgbClr val="FFFFFF"/>
                </a:solidFill>
                <a:latin typeface="Helvetica" panose="020B0604020202020204" pitchFamily="34" charset="0"/>
                <a:cs typeface="Helvetica" panose="020B0604020202020204" pitchFamily="34" charset="0"/>
              </a:rPr>
              <a:t>, alta </a:t>
            </a:r>
          </a:p>
          <a:p>
            <a:pPr algn="ctr"/>
            <a:r>
              <a:rPr lang="es-ES" sz="1600" dirty="0">
                <a:solidFill>
                  <a:srgbClr val="FFFFFF"/>
                </a:solidFill>
                <a:latin typeface="Helvetica" panose="020B0604020202020204" pitchFamily="34" charset="0"/>
                <a:cs typeface="Helvetica" panose="020B0604020202020204" pitchFamily="34" charset="0"/>
              </a:rPr>
              <a:t>Probabilidad de caer en iliquidez y posibles</a:t>
            </a:r>
          </a:p>
          <a:p>
            <a:pPr algn="ctr"/>
            <a:r>
              <a:rPr lang="es-ES" sz="1600" dirty="0">
                <a:solidFill>
                  <a:srgbClr val="FFFFFF"/>
                </a:solidFill>
                <a:latin typeface="Helvetica" panose="020B0604020202020204" pitchFamily="34" charset="0"/>
                <a:cs typeface="Helvetica" panose="020B0604020202020204" pitchFamily="34" charset="0"/>
              </a:rPr>
              <a:t>Incumplimientos</a:t>
            </a:r>
          </a:p>
          <a:p>
            <a:endParaRPr lang="es-ES" dirty="0">
              <a:solidFill>
                <a:srgbClr val="FFFFFF"/>
              </a:solidFill>
            </a:endParaRPr>
          </a:p>
        </p:txBody>
      </p:sp>
      <p:sp>
        <p:nvSpPr>
          <p:cNvPr id="8" name="CuadroTexto 7"/>
          <p:cNvSpPr txBox="1"/>
          <p:nvPr/>
        </p:nvSpPr>
        <p:spPr>
          <a:xfrm>
            <a:off x="6128685" y="1487006"/>
            <a:ext cx="2271309" cy="1138773"/>
          </a:xfrm>
          <a:prstGeom prst="rect">
            <a:avLst/>
          </a:prstGeom>
        </p:spPr>
        <p:txBody>
          <a:bodyPr wrap="square" rtlCol="0">
            <a:spAutoFit/>
          </a:bodyPr>
          <a:lstStyle/>
          <a:p>
            <a:pPr algn="ctr"/>
            <a:r>
              <a:rPr lang="es-ES" b="1" dirty="0">
                <a:solidFill>
                  <a:srgbClr val="FFFFFF"/>
                </a:solidFill>
                <a:latin typeface="Helvetica Light"/>
                <a:cs typeface="Helvetica Light"/>
              </a:rPr>
              <a:t>31% - 40%</a:t>
            </a:r>
          </a:p>
          <a:p>
            <a:pPr algn="ctr"/>
            <a:r>
              <a:rPr lang="es-ES" sz="1600" b="1" dirty="0">
                <a:solidFill>
                  <a:srgbClr val="FFFFFF"/>
                </a:solidFill>
                <a:latin typeface="Helvetica"/>
                <a:cs typeface="Helvetica"/>
              </a:rPr>
              <a:t>Cuidado, </a:t>
            </a:r>
            <a:r>
              <a:rPr lang="es-ES" sz="1600" dirty="0">
                <a:solidFill>
                  <a:srgbClr val="FFFFFF"/>
                </a:solidFill>
                <a:latin typeface="Helvetica" panose="020B0604020202020204" pitchFamily="34" charset="0"/>
                <a:cs typeface="Helvetica" panose="020B0604020202020204" pitchFamily="34" charset="0"/>
              </a:rPr>
              <a:t>realice </a:t>
            </a:r>
          </a:p>
          <a:p>
            <a:pPr algn="ctr"/>
            <a:r>
              <a:rPr lang="es-ES" sz="1600" dirty="0">
                <a:solidFill>
                  <a:srgbClr val="FFFFFF"/>
                </a:solidFill>
                <a:latin typeface="Helvetica" panose="020B0604020202020204" pitchFamily="34" charset="0"/>
                <a:cs typeface="Helvetica" panose="020B0604020202020204" pitchFamily="34" charset="0"/>
              </a:rPr>
              <a:t>ajuste</a:t>
            </a:r>
          </a:p>
          <a:p>
            <a:endParaRPr lang="es-ES" dirty="0">
              <a:solidFill>
                <a:srgbClr val="FFFFFF"/>
              </a:solidFill>
            </a:endParaRPr>
          </a:p>
        </p:txBody>
      </p:sp>
      <p:sp>
        <p:nvSpPr>
          <p:cNvPr id="9" name="CuadroTexto 8"/>
          <p:cNvSpPr txBox="1"/>
          <p:nvPr/>
        </p:nvSpPr>
        <p:spPr>
          <a:xfrm>
            <a:off x="6120330" y="4084190"/>
            <a:ext cx="2271309" cy="1631216"/>
          </a:xfrm>
          <a:prstGeom prst="rect">
            <a:avLst/>
          </a:prstGeom>
        </p:spPr>
        <p:txBody>
          <a:bodyPr wrap="square" rtlCol="0">
            <a:spAutoFit/>
          </a:bodyPr>
          <a:lstStyle/>
          <a:p>
            <a:pPr algn="ctr"/>
            <a:r>
              <a:rPr lang="es-ES" b="1" dirty="0">
                <a:solidFill>
                  <a:srgbClr val="FFFFFF"/>
                </a:solidFill>
                <a:latin typeface="Helvetica Light"/>
                <a:cs typeface="Helvetica Light"/>
              </a:rPr>
              <a:t>61% o +</a:t>
            </a:r>
          </a:p>
          <a:p>
            <a:pPr algn="ctr"/>
            <a:r>
              <a:rPr lang="es-ES" sz="1600" b="1" dirty="0">
                <a:solidFill>
                  <a:srgbClr val="FFFFFF"/>
                </a:solidFill>
                <a:latin typeface="Helvetica"/>
                <a:cs typeface="Helvetica"/>
              </a:rPr>
              <a:t>Situación</a:t>
            </a:r>
            <a:r>
              <a:rPr lang="es-ES" sz="1600" dirty="0">
                <a:solidFill>
                  <a:srgbClr val="FFFFFF"/>
                </a:solidFill>
                <a:latin typeface="Helvetica" panose="020B0604020202020204" pitchFamily="34" charset="0"/>
                <a:cs typeface="Helvetica" panose="020B0604020202020204" pitchFamily="34" charset="0"/>
              </a:rPr>
              <a:t> de </a:t>
            </a:r>
          </a:p>
          <a:p>
            <a:pPr algn="ctr"/>
            <a:r>
              <a:rPr lang="es-ES" sz="1600" dirty="0">
                <a:solidFill>
                  <a:srgbClr val="FFFFFF"/>
                </a:solidFill>
                <a:latin typeface="Helvetica" panose="020B0604020202020204" pitchFamily="34" charset="0"/>
                <a:cs typeface="Helvetica" panose="020B0604020202020204" pitchFamily="34" charset="0"/>
              </a:rPr>
              <a:t>Sobreendeudamiento</a:t>
            </a:r>
          </a:p>
          <a:p>
            <a:pPr algn="ctr"/>
            <a:r>
              <a:rPr lang="es-ES" sz="1600" dirty="0">
                <a:solidFill>
                  <a:srgbClr val="FFFFFF"/>
                </a:solidFill>
                <a:latin typeface="Helvetica" panose="020B0604020202020204" pitchFamily="34" charset="0"/>
                <a:cs typeface="Helvetica" panose="020B0604020202020204" pitchFamily="34" charset="0"/>
              </a:rPr>
              <a:t>y probabilidad de </a:t>
            </a:r>
          </a:p>
          <a:p>
            <a:pPr algn="ctr"/>
            <a:r>
              <a:rPr lang="es-ES" sz="1600" dirty="0">
                <a:solidFill>
                  <a:srgbClr val="FFFFFF"/>
                </a:solidFill>
                <a:latin typeface="Helvetica" panose="020B0604020202020204" pitchFamily="34" charset="0"/>
                <a:cs typeface="Helvetica" panose="020B0604020202020204" pitchFamily="34" charset="0"/>
              </a:rPr>
              <a:t>entrar en mora</a:t>
            </a:r>
          </a:p>
          <a:p>
            <a:endParaRPr lang="es-ES" dirty="0">
              <a:solidFill>
                <a:srgbClr val="FFFFFF"/>
              </a:solidFill>
            </a:endParaRPr>
          </a:p>
        </p:txBody>
      </p:sp>
    </p:spTree>
    <p:extLst>
      <p:ext uri="{BB962C8B-B14F-4D97-AF65-F5344CB8AC3E}">
        <p14:creationId xmlns:p14="http://schemas.microsoft.com/office/powerpoint/2010/main" val="345846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035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object 3"/>
          <p:cNvSpPr txBox="1"/>
          <p:nvPr/>
        </p:nvSpPr>
        <p:spPr>
          <a:xfrm>
            <a:off x="254633" y="2094615"/>
            <a:ext cx="5917567" cy="310340"/>
          </a:xfrm>
          <a:prstGeom prst="rect">
            <a:avLst/>
          </a:prstGeom>
        </p:spPr>
        <p:txBody>
          <a:bodyPr vert="horz" wrap="square" lIns="0" tIns="33019" rIns="0" bIns="0" rtlCol="0">
            <a:spAutoFit/>
          </a:bodyPr>
          <a:lstStyle/>
          <a:p>
            <a:pPr marL="131445" indent="-119380">
              <a:lnSpc>
                <a:spcPct val="100000"/>
              </a:lnSpc>
              <a:spcBef>
                <a:spcPts val="259"/>
              </a:spcBef>
              <a:buChar char="•"/>
              <a:tabLst>
                <a:tab pos="132080" algn="l"/>
              </a:tabLst>
            </a:pPr>
            <a:r>
              <a:rPr spc="-55" dirty="0">
                <a:solidFill>
                  <a:srgbClr val="4258DC"/>
                </a:solidFill>
                <a:latin typeface="Helvetica" panose="020B0604020202020204" pitchFamily="34" charset="0"/>
                <a:cs typeface="Helvetica" panose="020B0604020202020204" pitchFamily="34" charset="0"/>
              </a:rPr>
              <a:t>Llevar </a:t>
            </a:r>
            <a:r>
              <a:rPr spc="-85" dirty="0">
                <a:solidFill>
                  <a:srgbClr val="4258DC"/>
                </a:solidFill>
                <a:latin typeface="Helvetica" panose="020B0604020202020204" pitchFamily="34" charset="0"/>
                <a:cs typeface="Helvetica" panose="020B0604020202020204" pitchFamily="34" charset="0"/>
              </a:rPr>
              <a:t>un </a:t>
            </a:r>
            <a:r>
              <a:rPr spc="-55" dirty="0">
                <a:solidFill>
                  <a:srgbClr val="4258DC"/>
                </a:solidFill>
                <a:latin typeface="Helvetica" panose="020B0604020202020204" pitchFamily="34" charset="0"/>
                <a:cs typeface="Helvetica" panose="020B0604020202020204" pitchFamily="34" charset="0"/>
              </a:rPr>
              <a:t>registro </a:t>
            </a:r>
            <a:r>
              <a:rPr spc="-80" dirty="0">
                <a:solidFill>
                  <a:srgbClr val="4258DC"/>
                </a:solidFill>
                <a:latin typeface="Helvetica" panose="020B0604020202020204" pitchFamily="34" charset="0"/>
                <a:cs typeface="Helvetica" panose="020B0604020202020204" pitchFamily="34" charset="0"/>
              </a:rPr>
              <a:t>ordenado </a:t>
            </a:r>
            <a:r>
              <a:rPr spc="-90" dirty="0">
                <a:solidFill>
                  <a:srgbClr val="4258DC"/>
                </a:solidFill>
                <a:latin typeface="Helvetica" panose="020B0604020202020204" pitchFamily="34" charset="0"/>
                <a:cs typeface="Helvetica" panose="020B0604020202020204" pitchFamily="34" charset="0"/>
              </a:rPr>
              <a:t>de </a:t>
            </a:r>
            <a:r>
              <a:rPr spc="-60" dirty="0">
                <a:solidFill>
                  <a:srgbClr val="4258DC"/>
                </a:solidFill>
                <a:latin typeface="Helvetica" panose="020B0604020202020204" pitchFamily="34" charset="0"/>
                <a:cs typeface="Helvetica" panose="020B0604020202020204" pitchFamily="34" charset="0"/>
              </a:rPr>
              <a:t>ingresos</a:t>
            </a:r>
            <a:r>
              <a:rPr spc="-335" dirty="0">
                <a:solidFill>
                  <a:srgbClr val="4258DC"/>
                </a:solidFill>
                <a:latin typeface="Helvetica" panose="020B0604020202020204" pitchFamily="34" charset="0"/>
                <a:cs typeface="Helvetica" panose="020B0604020202020204" pitchFamily="34" charset="0"/>
              </a:rPr>
              <a:t> </a:t>
            </a:r>
            <a:r>
              <a:rPr spc="-175" dirty="0">
                <a:solidFill>
                  <a:srgbClr val="4258DC"/>
                </a:solidFill>
                <a:latin typeface="Helvetica" panose="020B0604020202020204" pitchFamily="34" charset="0"/>
                <a:cs typeface="Helvetica" panose="020B0604020202020204" pitchFamily="34" charset="0"/>
              </a:rPr>
              <a:t>y </a:t>
            </a:r>
            <a:r>
              <a:rPr spc="-75" dirty="0" err="1">
                <a:solidFill>
                  <a:srgbClr val="4258DC"/>
                </a:solidFill>
                <a:latin typeface="Helvetica" panose="020B0604020202020204" pitchFamily="34" charset="0"/>
                <a:cs typeface="Helvetica" panose="020B0604020202020204" pitchFamily="34" charset="0"/>
              </a:rPr>
              <a:t>gastos</a:t>
            </a:r>
            <a:r>
              <a:rPr spc="-75" dirty="0">
                <a:solidFill>
                  <a:srgbClr val="4258DC"/>
                </a:solidFill>
                <a:latin typeface="Helvetica" panose="020B0604020202020204" pitchFamily="34" charset="0"/>
                <a:cs typeface="Helvetica" panose="020B0604020202020204" pitchFamily="34" charset="0"/>
              </a:rPr>
              <a:t>.</a:t>
            </a:r>
            <a:endParaRPr dirty="0">
              <a:solidFill>
                <a:srgbClr val="4258DC"/>
              </a:solidFill>
              <a:latin typeface="Helvetica" panose="020B0604020202020204" pitchFamily="34" charset="0"/>
              <a:cs typeface="Helvetica" panose="020B0604020202020204" pitchFamily="34" charset="0"/>
            </a:endParaRPr>
          </a:p>
        </p:txBody>
      </p:sp>
      <p:sp>
        <p:nvSpPr>
          <p:cNvPr id="5" name="object 4"/>
          <p:cNvSpPr txBox="1"/>
          <p:nvPr/>
        </p:nvSpPr>
        <p:spPr>
          <a:xfrm>
            <a:off x="254633" y="2466645"/>
            <a:ext cx="4574041" cy="3380091"/>
          </a:xfrm>
          <a:prstGeom prst="rect">
            <a:avLst/>
          </a:prstGeom>
        </p:spPr>
        <p:txBody>
          <a:bodyPr vert="horz" wrap="square" lIns="0" tIns="33019" rIns="0" bIns="0" rtlCol="0">
            <a:spAutoFit/>
          </a:bodyPr>
          <a:lstStyle/>
          <a:p>
            <a:pPr marL="131445" indent="-119380">
              <a:lnSpc>
                <a:spcPct val="100000"/>
              </a:lnSpc>
              <a:spcBef>
                <a:spcPts val="160"/>
              </a:spcBef>
              <a:buChar char="•"/>
              <a:tabLst>
                <a:tab pos="132080" algn="l"/>
              </a:tabLst>
            </a:pPr>
            <a:r>
              <a:rPr spc="-60" dirty="0" err="1">
                <a:solidFill>
                  <a:srgbClr val="4258DC"/>
                </a:solidFill>
                <a:latin typeface="Helvetica" panose="020B0604020202020204" pitchFamily="34" charset="0"/>
                <a:cs typeface="Helvetica" panose="020B0604020202020204" pitchFamily="34" charset="0"/>
              </a:rPr>
              <a:t>Considerar</a:t>
            </a:r>
            <a:r>
              <a:rPr spc="-60" dirty="0">
                <a:solidFill>
                  <a:srgbClr val="4258DC"/>
                </a:solidFill>
                <a:latin typeface="Helvetica" panose="020B0604020202020204" pitchFamily="34" charset="0"/>
                <a:cs typeface="Helvetica" panose="020B0604020202020204" pitchFamily="34" charset="0"/>
              </a:rPr>
              <a:t> </a:t>
            </a:r>
            <a:r>
              <a:rPr spc="-85" dirty="0">
                <a:solidFill>
                  <a:srgbClr val="4258DC"/>
                </a:solidFill>
                <a:latin typeface="Helvetica" panose="020B0604020202020204" pitchFamily="34" charset="0"/>
                <a:cs typeface="Helvetica" panose="020B0604020202020204" pitchFamily="34" charset="0"/>
              </a:rPr>
              <a:t>un </a:t>
            </a:r>
            <a:r>
              <a:rPr spc="-70" dirty="0" err="1">
                <a:solidFill>
                  <a:srgbClr val="4258DC"/>
                </a:solidFill>
                <a:latin typeface="Helvetica" panose="020B0604020202020204" pitchFamily="34" charset="0"/>
                <a:cs typeface="Helvetica" panose="020B0604020202020204" pitchFamily="34" charset="0"/>
              </a:rPr>
              <a:t>plazo</a:t>
            </a:r>
            <a:r>
              <a:rPr spc="-70" dirty="0">
                <a:solidFill>
                  <a:srgbClr val="4258DC"/>
                </a:solidFill>
                <a:latin typeface="Helvetica" panose="020B0604020202020204" pitchFamily="34" charset="0"/>
                <a:cs typeface="Helvetica" panose="020B0604020202020204" pitchFamily="34" charset="0"/>
              </a:rPr>
              <a:t> </a:t>
            </a:r>
            <a:r>
              <a:rPr spc="-40" dirty="0">
                <a:solidFill>
                  <a:srgbClr val="4258DC"/>
                </a:solidFill>
                <a:latin typeface="Helvetica" panose="020B0604020202020204" pitchFamily="34" charset="0"/>
                <a:cs typeface="Helvetica" panose="020B0604020202020204" pitchFamily="34" charset="0"/>
              </a:rPr>
              <a:t>real</a:t>
            </a:r>
            <a:r>
              <a:rPr lang="es-CO" spc="-40" dirty="0">
                <a:solidFill>
                  <a:srgbClr val="4258DC"/>
                </a:solidFill>
                <a:latin typeface="Helvetica" panose="020B0604020202020204" pitchFamily="34" charset="0"/>
                <a:cs typeface="Helvetica" panose="020B0604020202020204" pitchFamily="34" charset="0"/>
              </a:rPr>
              <a:t> </a:t>
            </a:r>
            <a:r>
              <a:rPr spc="-3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de </a:t>
            </a:r>
            <a:r>
              <a:rPr spc="-100" dirty="0">
                <a:solidFill>
                  <a:srgbClr val="4258DC"/>
                </a:solidFill>
                <a:latin typeface="Helvetica" panose="020B0604020202020204" pitchFamily="34" charset="0"/>
                <a:cs typeface="Helvetica" panose="020B0604020202020204" pitchFamily="34" charset="0"/>
              </a:rPr>
              <a:t>pago.</a:t>
            </a:r>
            <a:endParaRPr dirty="0">
              <a:solidFill>
                <a:srgbClr val="4258DC"/>
              </a:solidFill>
              <a:latin typeface="Helvetica" panose="020B0604020202020204" pitchFamily="34" charset="0"/>
              <a:cs typeface="Helvetica" panose="020B0604020202020204" pitchFamily="34" charset="0"/>
            </a:endParaRPr>
          </a:p>
          <a:p>
            <a:pPr marL="131445" indent="-119380">
              <a:lnSpc>
                <a:spcPct val="100000"/>
              </a:lnSpc>
              <a:spcBef>
                <a:spcPts val="155"/>
              </a:spcBef>
              <a:buChar char="•"/>
              <a:tabLst>
                <a:tab pos="132080" algn="l"/>
              </a:tabLst>
            </a:pPr>
            <a:r>
              <a:rPr spc="-70" dirty="0">
                <a:solidFill>
                  <a:srgbClr val="4258DC"/>
                </a:solidFill>
                <a:latin typeface="Helvetica" panose="020B0604020202020204" pitchFamily="34" charset="0"/>
                <a:cs typeface="Helvetica" panose="020B0604020202020204" pitchFamily="34" charset="0"/>
              </a:rPr>
              <a:t>Tener</a:t>
            </a:r>
            <a:r>
              <a:rPr spc="-130" dirty="0">
                <a:solidFill>
                  <a:srgbClr val="4258DC"/>
                </a:solidFill>
                <a:latin typeface="Helvetica" panose="020B0604020202020204" pitchFamily="34" charset="0"/>
                <a:cs typeface="Helvetica" panose="020B0604020202020204" pitchFamily="34" charset="0"/>
              </a:rPr>
              <a:t> </a:t>
            </a:r>
            <a:r>
              <a:rPr spc="-85" dirty="0">
                <a:solidFill>
                  <a:srgbClr val="4258DC"/>
                </a:solidFill>
                <a:latin typeface="Helvetica" panose="020B0604020202020204" pitchFamily="34" charset="0"/>
                <a:cs typeface="Helvetica" panose="020B0604020202020204" pitchFamily="34" charset="0"/>
              </a:rPr>
              <a:t>un</a:t>
            </a:r>
            <a:r>
              <a:rPr spc="-125" dirty="0">
                <a:solidFill>
                  <a:srgbClr val="4258DC"/>
                </a:solidFill>
                <a:latin typeface="Helvetica" panose="020B0604020202020204" pitchFamily="34" charset="0"/>
                <a:cs typeface="Helvetica" panose="020B0604020202020204" pitchFamily="34" charset="0"/>
              </a:rPr>
              <a:t> </a:t>
            </a:r>
            <a:r>
              <a:rPr spc="-95" dirty="0">
                <a:solidFill>
                  <a:srgbClr val="4258DC"/>
                </a:solidFill>
                <a:latin typeface="Helvetica" panose="020B0604020202020204" pitchFamily="34" charset="0"/>
                <a:cs typeface="Helvetica" panose="020B0604020202020204" pitchFamily="34" charset="0"/>
              </a:rPr>
              <a:t>objetivo</a:t>
            </a:r>
            <a:r>
              <a:rPr spc="-125" dirty="0">
                <a:solidFill>
                  <a:srgbClr val="4258DC"/>
                </a:solidFill>
                <a:latin typeface="Helvetica" panose="020B0604020202020204" pitchFamily="34" charset="0"/>
                <a:cs typeface="Helvetica" panose="020B0604020202020204" pitchFamily="34" charset="0"/>
              </a:rPr>
              <a:t> </a:t>
            </a:r>
            <a:r>
              <a:rPr spc="-40" dirty="0">
                <a:solidFill>
                  <a:srgbClr val="4258DC"/>
                </a:solidFill>
                <a:latin typeface="Helvetica" panose="020B0604020202020204" pitchFamily="34" charset="0"/>
                <a:cs typeface="Helvetica" panose="020B0604020202020204" pitchFamily="34" charset="0"/>
              </a:rPr>
              <a:t>claro</a:t>
            </a:r>
            <a:r>
              <a:rPr spc="-125"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para</a:t>
            </a:r>
            <a:r>
              <a:rPr spc="-125" dirty="0">
                <a:solidFill>
                  <a:srgbClr val="4258DC"/>
                </a:solidFill>
                <a:latin typeface="Helvetica" panose="020B0604020202020204" pitchFamily="34" charset="0"/>
                <a:cs typeface="Helvetica" panose="020B0604020202020204" pitchFamily="34" charset="0"/>
              </a:rPr>
              <a:t> </a:t>
            </a:r>
            <a:r>
              <a:rPr spc="-30" dirty="0">
                <a:solidFill>
                  <a:srgbClr val="4258DC"/>
                </a:solidFill>
                <a:latin typeface="Helvetica" panose="020B0604020202020204" pitchFamily="34" charset="0"/>
                <a:cs typeface="Helvetica" panose="020B0604020202020204" pitchFamily="34" charset="0"/>
              </a:rPr>
              <a:t>el</a:t>
            </a:r>
            <a:r>
              <a:rPr spc="-125"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crédito.</a:t>
            </a:r>
            <a:endParaRPr dirty="0">
              <a:solidFill>
                <a:srgbClr val="4258DC"/>
              </a:solidFill>
              <a:latin typeface="Helvetica" panose="020B0604020202020204" pitchFamily="34" charset="0"/>
              <a:cs typeface="Helvetica" panose="020B0604020202020204" pitchFamily="34" charset="0"/>
            </a:endParaRPr>
          </a:p>
          <a:p>
            <a:pPr marL="12700" marR="130810">
              <a:lnSpc>
                <a:spcPct val="111100"/>
              </a:lnSpc>
              <a:buChar char="•"/>
              <a:tabLst>
                <a:tab pos="132080" algn="l"/>
              </a:tabLst>
            </a:pPr>
            <a:r>
              <a:rPr spc="-60" dirty="0">
                <a:solidFill>
                  <a:srgbClr val="4258DC"/>
                </a:solidFill>
                <a:latin typeface="Helvetica" panose="020B0604020202020204" pitchFamily="34" charset="0"/>
                <a:cs typeface="Helvetica" panose="020B0604020202020204" pitchFamily="34" charset="0"/>
              </a:rPr>
              <a:t>Hacer</a:t>
            </a:r>
            <a:r>
              <a:rPr spc="-125" dirty="0">
                <a:solidFill>
                  <a:srgbClr val="4258DC"/>
                </a:solidFill>
                <a:latin typeface="Helvetica" panose="020B0604020202020204" pitchFamily="34" charset="0"/>
                <a:cs typeface="Helvetica" panose="020B0604020202020204" pitchFamily="34" charset="0"/>
              </a:rPr>
              <a:t> </a:t>
            </a:r>
            <a:r>
              <a:rPr spc="-85" dirty="0">
                <a:solidFill>
                  <a:srgbClr val="4258DC"/>
                </a:solidFill>
                <a:latin typeface="Helvetica" panose="020B0604020202020204" pitchFamily="34" charset="0"/>
                <a:cs typeface="Helvetica" panose="020B0604020202020204" pitchFamily="34" charset="0"/>
              </a:rPr>
              <a:t>un</a:t>
            </a:r>
            <a:r>
              <a:rPr spc="-125" dirty="0">
                <a:solidFill>
                  <a:srgbClr val="4258DC"/>
                </a:solidFill>
                <a:latin typeface="Helvetica" panose="020B0604020202020204" pitchFamily="34" charset="0"/>
                <a:cs typeface="Helvetica" panose="020B0604020202020204" pitchFamily="34" charset="0"/>
              </a:rPr>
              <a:t> </a:t>
            </a:r>
            <a:r>
              <a:rPr spc="-45" dirty="0">
                <a:solidFill>
                  <a:srgbClr val="4258DC"/>
                </a:solidFill>
                <a:latin typeface="Helvetica" panose="020B0604020202020204" pitchFamily="34" charset="0"/>
                <a:cs typeface="Helvetica" panose="020B0604020202020204" pitchFamily="34" charset="0"/>
              </a:rPr>
              <a:t>análisis</a:t>
            </a:r>
            <a:r>
              <a:rPr spc="-120"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minucioso</a:t>
            </a:r>
            <a:r>
              <a:rPr spc="-1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de</a:t>
            </a:r>
            <a:r>
              <a:rPr spc="-125" dirty="0">
                <a:solidFill>
                  <a:srgbClr val="4258DC"/>
                </a:solidFill>
                <a:latin typeface="Helvetica" panose="020B0604020202020204" pitchFamily="34" charset="0"/>
                <a:cs typeface="Helvetica" panose="020B0604020202020204" pitchFamily="34" charset="0"/>
              </a:rPr>
              <a:t> </a:t>
            </a:r>
            <a:r>
              <a:rPr spc="-35" dirty="0">
                <a:solidFill>
                  <a:srgbClr val="4258DC"/>
                </a:solidFill>
                <a:latin typeface="Helvetica" panose="020B0604020202020204" pitchFamily="34" charset="0"/>
                <a:cs typeface="Helvetica" panose="020B0604020202020204" pitchFamily="34" charset="0"/>
              </a:rPr>
              <a:t>la</a:t>
            </a:r>
            <a:r>
              <a:rPr spc="-120" dirty="0">
                <a:solidFill>
                  <a:srgbClr val="4258DC"/>
                </a:solidFill>
                <a:latin typeface="Helvetica" panose="020B0604020202020204" pitchFamily="34" charset="0"/>
                <a:cs typeface="Helvetica" panose="020B0604020202020204" pitchFamily="34" charset="0"/>
              </a:rPr>
              <a:t> </a:t>
            </a:r>
            <a:r>
              <a:rPr spc="-75" dirty="0">
                <a:solidFill>
                  <a:srgbClr val="4258DC"/>
                </a:solidFill>
                <a:latin typeface="Helvetica" panose="020B0604020202020204" pitchFamily="34" charset="0"/>
                <a:cs typeface="Helvetica" panose="020B0604020202020204" pitchFamily="34" charset="0"/>
              </a:rPr>
              <a:t>fuente</a:t>
            </a:r>
            <a:r>
              <a:rPr spc="-1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de</a:t>
            </a:r>
            <a:r>
              <a:rPr spc="-125" dirty="0">
                <a:solidFill>
                  <a:srgbClr val="4258DC"/>
                </a:solidFill>
                <a:latin typeface="Helvetica" panose="020B0604020202020204" pitchFamily="34" charset="0"/>
                <a:cs typeface="Helvetica" panose="020B0604020202020204" pitchFamily="34" charset="0"/>
              </a:rPr>
              <a:t> </a:t>
            </a:r>
            <a:r>
              <a:rPr spc="-60" dirty="0">
                <a:solidFill>
                  <a:srgbClr val="4258DC"/>
                </a:solidFill>
                <a:latin typeface="Helvetica" panose="020B0604020202020204" pitchFamily="34" charset="0"/>
                <a:cs typeface="Helvetica" panose="020B0604020202020204" pitchFamily="34" charset="0"/>
              </a:rPr>
              <a:t>crédito  </a:t>
            </a:r>
            <a:r>
              <a:rPr spc="-90" dirty="0">
                <a:solidFill>
                  <a:srgbClr val="4258DC"/>
                </a:solidFill>
                <a:latin typeface="Helvetica" panose="020B0604020202020204" pitchFamily="34" charset="0"/>
                <a:cs typeface="Helvetica" panose="020B0604020202020204" pitchFamily="34" charset="0"/>
              </a:rPr>
              <a:t>que </a:t>
            </a:r>
            <a:r>
              <a:rPr spc="-80" dirty="0">
                <a:solidFill>
                  <a:srgbClr val="4258DC"/>
                </a:solidFill>
                <a:latin typeface="Helvetica" panose="020B0604020202020204" pitchFamily="34" charset="0"/>
                <a:cs typeface="Helvetica" panose="020B0604020202020204" pitchFamily="34" charset="0"/>
              </a:rPr>
              <a:t>más </a:t>
            </a:r>
            <a:r>
              <a:rPr spc="-30" dirty="0">
                <a:solidFill>
                  <a:srgbClr val="4258DC"/>
                </a:solidFill>
                <a:latin typeface="Helvetica" panose="020B0604020202020204" pitchFamily="34" charset="0"/>
                <a:cs typeface="Helvetica" panose="020B0604020202020204" pitchFamily="34" charset="0"/>
              </a:rPr>
              <a:t>le</a:t>
            </a:r>
            <a:r>
              <a:rPr spc="-210"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conviene.</a:t>
            </a:r>
            <a:endParaRPr dirty="0">
              <a:solidFill>
                <a:srgbClr val="4258DC"/>
              </a:solidFill>
              <a:latin typeface="Helvetica" panose="020B0604020202020204" pitchFamily="34" charset="0"/>
              <a:cs typeface="Helvetica" panose="020B0604020202020204" pitchFamily="34" charset="0"/>
            </a:endParaRPr>
          </a:p>
          <a:p>
            <a:pPr marL="12700" marR="582930">
              <a:lnSpc>
                <a:spcPct val="111100"/>
              </a:lnSpc>
              <a:buChar char="•"/>
              <a:tabLst>
                <a:tab pos="132080" algn="l"/>
              </a:tabLst>
            </a:pPr>
            <a:r>
              <a:rPr spc="-70" dirty="0">
                <a:solidFill>
                  <a:srgbClr val="4258DC"/>
                </a:solidFill>
                <a:latin typeface="Helvetica" panose="020B0604020202020204" pitchFamily="34" charset="0"/>
                <a:cs typeface="Helvetica" panose="020B0604020202020204" pitchFamily="34" charset="0"/>
              </a:rPr>
              <a:t>Determinar </a:t>
            </a:r>
            <a:r>
              <a:rPr spc="-60" dirty="0">
                <a:solidFill>
                  <a:srgbClr val="4258DC"/>
                </a:solidFill>
                <a:latin typeface="Helvetica" panose="020B0604020202020204" pitchFamily="34" charset="0"/>
                <a:cs typeface="Helvetica" panose="020B0604020202020204" pitchFamily="34" charset="0"/>
              </a:rPr>
              <a:t>su </a:t>
            </a:r>
            <a:r>
              <a:rPr spc="-75" dirty="0">
                <a:solidFill>
                  <a:srgbClr val="4258DC"/>
                </a:solidFill>
                <a:latin typeface="Helvetica" panose="020B0604020202020204" pitchFamily="34" charset="0"/>
                <a:cs typeface="Helvetica" panose="020B0604020202020204" pitchFamily="34" charset="0"/>
              </a:rPr>
              <a:t>capacidad </a:t>
            </a:r>
            <a:r>
              <a:rPr spc="-90" dirty="0">
                <a:solidFill>
                  <a:srgbClr val="4258DC"/>
                </a:solidFill>
                <a:latin typeface="Helvetica" panose="020B0604020202020204" pitchFamily="34" charset="0"/>
                <a:cs typeface="Helvetica" panose="020B0604020202020204" pitchFamily="34" charset="0"/>
              </a:rPr>
              <a:t>de </a:t>
            </a:r>
            <a:r>
              <a:rPr spc="-95" dirty="0">
                <a:solidFill>
                  <a:srgbClr val="4258DC"/>
                </a:solidFill>
                <a:latin typeface="Helvetica" panose="020B0604020202020204" pitchFamily="34" charset="0"/>
                <a:cs typeface="Helvetica" panose="020B0604020202020204" pitchFamily="34" charset="0"/>
              </a:rPr>
              <a:t>pago </a:t>
            </a:r>
            <a:r>
              <a:rPr spc="-175" dirty="0">
                <a:solidFill>
                  <a:srgbClr val="4258DC"/>
                </a:solidFill>
                <a:latin typeface="Helvetica" panose="020B0604020202020204" pitchFamily="34" charset="0"/>
                <a:cs typeface="Helvetica" panose="020B0604020202020204" pitchFamily="34" charset="0"/>
              </a:rPr>
              <a:t>y </a:t>
            </a:r>
            <a:r>
              <a:rPr spc="-80" dirty="0">
                <a:solidFill>
                  <a:srgbClr val="4258DC"/>
                </a:solidFill>
                <a:latin typeface="Helvetica" panose="020B0604020202020204" pitchFamily="34" charset="0"/>
                <a:cs typeface="Helvetica" panose="020B0604020202020204" pitchFamily="34" charset="0"/>
              </a:rPr>
              <a:t>grado</a:t>
            </a:r>
            <a:r>
              <a:rPr spc="-310"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de  </a:t>
            </a:r>
            <a:r>
              <a:rPr spc="-85" dirty="0">
                <a:solidFill>
                  <a:srgbClr val="4258DC"/>
                </a:solidFill>
                <a:latin typeface="Helvetica" panose="020B0604020202020204" pitchFamily="34" charset="0"/>
                <a:cs typeface="Helvetica" panose="020B0604020202020204" pitchFamily="34" charset="0"/>
              </a:rPr>
              <a:t>endeudamiento.</a:t>
            </a:r>
            <a:endParaRPr dirty="0">
              <a:solidFill>
                <a:srgbClr val="4258DC"/>
              </a:solidFill>
              <a:latin typeface="Helvetica" panose="020B0604020202020204" pitchFamily="34" charset="0"/>
              <a:cs typeface="Helvetica" panose="020B0604020202020204" pitchFamily="34" charset="0"/>
            </a:endParaRPr>
          </a:p>
          <a:p>
            <a:pPr marL="12700" marR="5080">
              <a:lnSpc>
                <a:spcPct val="111100"/>
              </a:lnSpc>
              <a:buChar char="•"/>
              <a:tabLst>
                <a:tab pos="132080" algn="l"/>
              </a:tabLst>
            </a:pPr>
            <a:r>
              <a:rPr spc="-55" dirty="0">
                <a:solidFill>
                  <a:srgbClr val="4258DC"/>
                </a:solidFill>
                <a:latin typeface="Helvetica" panose="020B0604020202020204" pitchFamily="34" charset="0"/>
                <a:cs typeface="Helvetica" panose="020B0604020202020204" pitchFamily="34" charset="0"/>
              </a:rPr>
              <a:t>Verificar</a:t>
            </a:r>
            <a:r>
              <a:rPr spc="-1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que</a:t>
            </a:r>
            <a:r>
              <a:rPr spc="-125" dirty="0">
                <a:solidFill>
                  <a:srgbClr val="4258DC"/>
                </a:solidFill>
                <a:latin typeface="Helvetica" panose="020B0604020202020204" pitchFamily="34" charset="0"/>
                <a:cs typeface="Helvetica" panose="020B0604020202020204" pitchFamily="34" charset="0"/>
              </a:rPr>
              <a:t> </a:t>
            </a:r>
            <a:r>
              <a:rPr spc="-60" dirty="0">
                <a:solidFill>
                  <a:srgbClr val="4258DC"/>
                </a:solidFill>
                <a:latin typeface="Helvetica" panose="020B0604020202020204" pitchFamily="34" charset="0"/>
                <a:cs typeface="Helvetica" panose="020B0604020202020204" pitchFamily="34" charset="0"/>
              </a:rPr>
              <a:t>su</a:t>
            </a:r>
            <a:r>
              <a:rPr spc="-125" dirty="0">
                <a:solidFill>
                  <a:srgbClr val="4258DC"/>
                </a:solidFill>
                <a:latin typeface="Helvetica" panose="020B0604020202020204" pitchFamily="34" charset="0"/>
                <a:cs typeface="Helvetica" panose="020B0604020202020204" pitchFamily="34" charset="0"/>
              </a:rPr>
              <a:t> </a:t>
            </a:r>
            <a:r>
              <a:rPr spc="-75" dirty="0">
                <a:solidFill>
                  <a:srgbClr val="4258DC"/>
                </a:solidFill>
                <a:latin typeface="Helvetica" panose="020B0604020202020204" pitchFamily="34" charset="0"/>
                <a:cs typeface="Helvetica" panose="020B0604020202020204" pitchFamily="34" charset="0"/>
              </a:rPr>
              <a:t>capacidad</a:t>
            </a:r>
            <a:r>
              <a:rPr spc="-1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de</a:t>
            </a:r>
            <a:r>
              <a:rPr spc="-120" dirty="0">
                <a:solidFill>
                  <a:srgbClr val="4258DC"/>
                </a:solidFill>
                <a:latin typeface="Helvetica" panose="020B0604020202020204" pitchFamily="34" charset="0"/>
                <a:cs typeface="Helvetica" panose="020B0604020202020204" pitchFamily="34" charset="0"/>
              </a:rPr>
              <a:t> </a:t>
            </a:r>
            <a:r>
              <a:rPr spc="-95" dirty="0">
                <a:solidFill>
                  <a:srgbClr val="4258DC"/>
                </a:solidFill>
                <a:latin typeface="Helvetica" panose="020B0604020202020204" pitchFamily="34" charset="0"/>
                <a:cs typeface="Helvetica" panose="020B0604020202020204" pitchFamily="34" charset="0"/>
              </a:rPr>
              <a:t>pago</a:t>
            </a:r>
            <a:r>
              <a:rPr spc="-125" dirty="0">
                <a:solidFill>
                  <a:srgbClr val="4258DC"/>
                </a:solidFill>
                <a:latin typeface="Helvetica" panose="020B0604020202020204" pitchFamily="34" charset="0"/>
                <a:cs typeface="Helvetica" panose="020B0604020202020204" pitchFamily="34" charset="0"/>
              </a:rPr>
              <a:t> </a:t>
            </a:r>
            <a:r>
              <a:rPr spc="-55" dirty="0">
                <a:solidFill>
                  <a:srgbClr val="4258DC"/>
                </a:solidFill>
                <a:latin typeface="Helvetica" panose="020B0604020202020204" pitchFamily="34" charset="0"/>
                <a:cs typeface="Helvetica" panose="020B0604020202020204" pitchFamily="34" charset="0"/>
              </a:rPr>
              <a:t>es</a:t>
            </a:r>
            <a:r>
              <a:rPr spc="-125" dirty="0">
                <a:solidFill>
                  <a:srgbClr val="4258DC"/>
                </a:solidFill>
                <a:latin typeface="Helvetica" panose="020B0604020202020204" pitchFamily="34" charset="0"/>
                <a:cs typeface="Helvetica" panose="020B0604020202020204" pitchFamily="34" charset="0"/>
              </a:rPr>
              <a:t> </a:t>
            </a:r>
            <a:r>
              <a:rPr spc="-60" dirty="0">
                <a:solidFill>
                  <a:srgbClr val="4258DC"/>
                </a:solidFill>
                <a:latin typeface="Helvetica" panose="020B0604020202020204" pitchFamily="34" charset="0"/>
                <a:cs typeface="Helvetica" panose="020B0604020202020204" pitchFamily="34" charset="0"/>
              </a:rPr>
              <a:t>suficiente</a:t>
            </a:r>
            <a:r>
              <a:rPr spc="-125"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para  </a:t>
            </a:r>
            <a:r>
              <a:rPr spc="-45" dirty="0">
                <a:solidFill>
                  <a:srgbClr val="4258DC"/>
                </a:solidFill>
                <a:latin typeface="Helvetica" panose="020B0604020202020204" pitchFamily="34" charset="0"/>
                <a:cs typeface="Helvetica" panose="020B0604020202020204" pitchFamily="34" charset="0"/>
              </a:rPr>
              <a:t>cubrir </a:t>
            </a:r>
            <a:r>
              <a:rPr spc="-35" dirty="0">
                <a:solidFill>
                  <a:srgbClr val="4258DC"/>
                </a:solidFill>
                <a:latin typeface="Helvetica" panose="020B0604020202020204" pitchFamily="34" charset="0"/>
                <a:cs typeface="Helvetica" panose="020B0604020202020204" pitchFamily="34" charset="0"/>
              </a:rPr>
              <a:t>las </a:t>
            </a:r>
            <a:r>
              <a:rPr spc="-70" dirty="0">
                <a:solidFill>
                  <a:srgbClr val="4258DC"/>
                </a:solidFill>
                <a:latin typeface="Helvetica" panose="020B0604020202020204" pitchFamily="34" charset="0"/>
                <a:cs typeface="Helvetica" panose="020B0604020202020204" pitchFamily="34" charset="0"/>
              </a:rPr>
              <a:t>cuotas</a:t>
            </a:r>
            <a:r>
              <a:rPr spc="-300"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mensuales.</a:t>
            </a:r>
            <a:endParaRPr dirty="0">
              <a:solidFill>
                <a:srgbClr val="4258DC"/>
              </a:solidFill>
              <a:latin typeface="Helvetica" panose="020B0604020202020204" pitchFamily="34" charset="0"/>
              <a:cs typeface="Helvetica" panose="020B0604020202020204" pitchFamily="34" charset="0"/>
            </a:endParaRPr>
          </a:p>
          <a:p>
            <a:pPr marL="12700" marR="30480">
              <a:lnSpc>
                <a:spcPct val="111100"/>
              </a:lnSpc>
              <a:buChar char="•"/>
              <a:tabLst>
                <a:tab pos="132080" algn="l"/>
              </a:tabLst>
            </a:pPr>
            <a:r>
              <a:rPr spc="-80" dirty="0">
                <a:solidFill>
                  <a:srgbClr val="4258DC"/>
                </a:solidFill>
                <a:latin typeface="Helvetica" panose="020B0604020202020204" pitchFamily="34" charset="0"/>
                <a:cs typeface="Helvetica" panose="020B0604020202020204" pitchFamily="34" charset="0"/>
              </a:rPr>
              <a:t>Integrar</a:t>
            </a:r>
            <a:r>
              <a:rPr spc="-1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a</a:t>
            </a:r>
            <a:r>
              <a:rPr spc="-120" dirty="0">
                <a:solidFill>
                  <a:srgbClr val="4258DC"/>
                </a:solidFill>
                <a:latin typeface="Helvetica" panose="020B0604020202020204" pitchFamily="34" charset="0"/>
                <a:cs typeface="Helvetica" panose="020B0604020202020204" pitchFamily="34" charset="0"/>
              </a:rPr>
              <a:t> </a:t>
            </a:r>
            <a:r>
              <a:rPr spc="-60" dirty="0">
                <a:solidFill>
                  <a:srgbClr val="4258DC"/>
                </a:solidFill>
                <a:latin typeface="Helvetica" panose="020B0604020202020204" pitchFamily="34" charset="0"/>
                <a:cs typeface="Helvetica" panose="020B0604020202020204" pitchFamily="34" charset="0"/>
              </a:rPr>
              <a:t>su</a:t>
            </a:r>
            <a:r>
              <a:rPr spc="-120"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presupuesto</a:t>
            </a:r>
            <a:r>
              <a:rPr spc="-120" dirty="0">
                <a:solidFill>
                  <a:srgbClr val="4258DC"/>
                </a:solidFill>
                <a:latin typeface="Helvetica" panose="020B0604020202020204" pitchFamily="34" charset="0"/>
                <a:cs typeface="Helvetica" panose="020B0604020202020204" pitchFamily="34" charset="0"/>
              </a:rPr>
              <a:t> </a:t>
            </a:r>
            <a:r>
              <a:rPr spc="-30" dirty="0">
                <a:solidFill>
                  <a:srgbClr val="4258DC"/>
                </a:solidFill>
                <a:latin typeface="Helvetica" panose="020B0604020202020204" pitchFamily="34" charset="0"/>
                <a:cs typeface="Helvetica" panose="020B0604020202020204" pitchFamily="34" charset="0"/>
              </a:rPr>
              <a:t>el</a:t>
            </a:r>
            <a:r>
              <a:rPr spc="-120" dirty="0">
                <a:solidFill>
                  <a:srgbClr val="4258DC"/>
                </a:solidFill>
                <a:latin typeface="Helvetica" panose="020B0604020202020204" pitchFamily="34" charset="0"/>
                <a:cs typeface="Helvetica" panose="020B0604020202020204" pitchFamily="34" charset="0"/>
              </a:rPr>
              <a:t> </a:t>
            </a:r>
            <a:r>
              <a:rPr spc="-60" dirty="0">
                <a:solidFill>
                  <a:srgbClr val="4258DC"/>
                </a:solidFill>
                <a:latin typeface="Helvetica" panose="020B0604020202020204" pitchFamily="34" charset="0"/>
                <a:cs typeface="Helvetica" panose="020B0604020202020204" pitchFamily="34" charset="0"/>
              </a:rPr>
              <a:t>calendario</a:t>
            </a:r>
            <a:r>
              <a:rPr spc="-1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de</a:t>
            </a:r>
            <a:r>
              <a:rPr spc="-120"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pagos,</a:t>
            </a:r>
            <a:r>
              <a:rPr spc="-120"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de  </a:t>
            </a:r>
            <a:r>
              <a:rPr spc="-70" dirty="0">
                <a:solidFill>
                  <a:srgbClr val="4258DC"/>
                </a:solidFill>
                <a:latin typeface="Helvetica" panose="020B0604020202020204" pitchFamily="34" charset="0"/>
                <a:cs typeface="Helvetica" panose="020B0604020202020204" pitchFamily="34" charset="0"/>
              </a:rPr>
              <a:t>esa</a:t>
            </a:r>
            <a:r>
              <a:rPr spc="-125"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forma</a:t>
            </a:r>
            <a:r>
              <a:rPr spc="-125" dirty="0">
                <a:solidFill>
                  <a:srgbClr val="4258DC"/>
                </a:solidFill>
                <a:latin typeface="Helvetica" panose="020B0604020202020204" pitchFamily="34" charset="0"/>
                <a:cs typeface="Helvetica" panose="020B0604020202020204" pitchFamily="34" charset="0"/>
              </a:rPr>
              <a:t> </a:t>
            </a:r>
            <a:r>
              <a:rPr spc="-80" dirty="0">
                <a:solidFill>
                  <a:srgbClr val="4258DC"/>
                </a:solidFill>
                <a:latin typeface="Helvetica" panose="020B0604020202020204" pitchFamily="34" charset="0"/>
                <a:cs typeface="Helvetica" panose="020B0604020202020204" pitchFamily="34" charset="0"/>
              </a:rPr>
              <a:t>podrá</a:t>
            </a:r>
            <a:r>
              <a:rPr spc="-125" dirty="0">
                <a:solidFill>
                  <a:srgbClr val="4258DC"/>
                </a:solidFill>
                <a:latin typeface="Helvetica" panose="020B0604020202020204" pitchFamily="34" charset="0"/>
                <a:cs typeface="Helvetica" panose="020B0604020202020204" pitchFamily="34" charset="0"/>
              </a:rPr>
              <a:t> </a:t>
            </a:r>
            <a:r>
              <a:rPr spc="-50" dirty="0">
                <a:solidFill>
                  <a:srgbClr val="4258DC"/>
                </a:solidFill>
                <a:latin typeface="Helvetica" panose="020B0604020202020204" pitchFamily="34" charset="0"/>
                <a:cs typeface="Helvetica" panose="020B0604020202020204" pitchFamily="34" charset="0"/>
              </a:rPr>
              <a:t>llevar</a:t>
            </a:r>
            <a:r>
              <a:rPr spc="-125" dirty="0">
                <a:solidFill>
                  <a:srgbClr val="4258DC"/>
                </a:solidFill>
                <a:latin typeface="Helvetica" panose="020B0604020202020204" pitchFamily="34" charset="0"/>
                <a:cs typeface="Helvetica" panose="020B0604020202020204" pitchFamily="34" charset="0"/>
              </a:rPr>
              <a:t> </a:t>
            </a:r>
            <a:r>
              <a:rPr spc="-85" dirty="0">
                <a:solidFill>
                  <a:srgbClr val="4258DC"/>
                </a:solidFill>
                <a:latin typeface="Helvetica" panose="020B0604020202020204" pitchFamily="34" charset="0"/>
                <a:cs typeface="Helvetica" panose="020B0604020202020204" pitchFamily="34" charset="0"/>
              </a:rPr>
              <a:t>un</a:t>
            </a:r>
            <a:r>
              <a:rPr spc="-125" dirty="0">
                <a:solidFill>
                  <a:srgbClr val="4258DC"/>
                </a:solidFill>
                <a:latin typeface="Helvetica" panose="020B0604020202020204" pitchFamily="34" charset="0"/>
                <a:cs typeface="Helvetica" panose="020B0604020202020204" pitchFamily="34" charset="0"/>
              </a:rPr>
              <a:t> </a:t>
            </a:r>
            <a:r>
              <a:rPr spc="-55" dirty="0">
                <a:solidFill>
                  <a:srgbClr val="4258DC"/>
                </a:solidFill>
                <a:latin typeface="Helvetica" panose="020B0604020202020204" pitchFamily="34" charset="0"/>
                <a:cs typeface="Helvetica" panose="020B0604020202020204" pitchFamily="34" charset="0"/>
              </a:rPr>
              <a:t>control</a:t>
            </a:r>
            <a:r>
              <a:rPr spc="-1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adecuado.</a:t>
            </a:r>
            <a:endParaRPr dirty="0">
              <a:solidFill>
                <a:srgbClr val="4258DC"/>
              </a:solidFill>
              <a:latin typeface="Helvetica" panose="020B0604020202020204" pitchFamily="34" charset="0"/>
              <a:cs typeface="Helvetica" panose="020B0604020202020204" pitchFamily="34" charset="0"/>
            </a:endParaRPr>
          </a:p>
        </p:txBody>
      </p:sp>
      <p:sp>
        <p:nvSpPr>
          <p:cNvPr id="6" name="object 2"/>
          <p:cNvSpPr txBox="1"/>
          <p:nvPr/>
        </p:nvSpPr>
        <p:spPr>
          <a:xfrm>
            <a:off x="1774150" y="1609409"/>
            <a:ext cx="1756103" cy="443070"/>
          </a:xfrm>
          <a:prstGeom prst="rect">
            <a:avLst/>
          </a:prstGeom>
        </p:spPr>
        <p:txBody>
          <a:bodyPr vert="horz" wrap="square" lIns="0" tIns="12065" rIns="0" bIns="0" rtlCol="0">
            <a:spAutoFit/>
          </a:bodyPr>
          <a:lstStyle/>
          <a:p>
            <a:pPr marL="12700">
              <a:lnSpc>
                <a:spcPct val="100000"/>
              </a:lnSpc>
              <a:spcBef>
                <a:spcPts val="95"/>
              </a:spcBef>
            </a:pPr>
            <a:r>
              <a:rPr sz="2800" b="1" spc="85" dirty="0">
                <a:solidFill>
                  <a:srgbClr val="F378BA"/>
                </a:solidFill>
                <a:latin typeface="Helvetica" panose="020B0604020202020204" pitchFamily="34" charset="0"/>
                <a:cs typeface="Helvetica" panose="020B0604020202020204" pitchFamily="34" charset="0"/>
              </a:rPr>
              <a:t>ANTES</a:t>
            </a:r>
            <a:endParaRPr sz="2800" b="1" dirty="0">
              <a:solidFill>
                <a:srgbClr val="F378BA"/>
              </a:solidFill>
              <a:latin typeface="Helvetica" panose="020B0604020202020204" pitchFamily="34" charset="0"/>
              <a:cs typeface="Helvetica" panose="020B0604020202020204" pitchFamily="34" charset="0"/>
            </a:endParaRPr>
          </a:p>
        </p:txBody>
      </p:sp>
      <p:sp>
        <p:nvSpPr>
          <p:cNvPr id="7" name="object 13"/>
          <p:cNvSpPr txBox="1">
            <a:spLocks/>
          </p:cNvSpPr>
          <p:nvPr/>
        </p:nvSpPr>
        <p:spPr>
          <a:xfrm>
            <a:off x="147918" y="514421"/>
            <a:ext cx="5526741" cy="443711"/>
          </a:xfrm>
          <a:prstGeom prst="rect">
            <a:avLst/>
          </a:prstGeom>
          <a:solidFill>
            <a:schemeClr val="bg1"/>
          </a:solidFill>
        </p:spPr>
        <p:txBody>
          <a:bodyPr vert="horz" wrap="square" lIns="0" tIns="12700"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a:spcBef>
                <a:spcPts val="100"/>
              </a:spcBef>
            </a:pPr>
            <a:r>
              <a:rPr lang="es-CO" sz="2800" b="1" spc="-125" dirty="0">
                <a:solidFill>
                  <a:srgbClr val="4258DC"/>
                </a:solidFill>
                <a:latin typeface="Helvetica" panose="020B0604020202020204" pitchFamily="34" charset="0"/>
                <a:cs typeface="Helvetica" panose="020B0604020202020204" pitchFamily="34" charset="0"/>
              </a:rPr>
              <a:t>Responsabilidades del deudor </a:t>
            </a:r>
            <a:endParaRPr lang="es-CO" sz="2800" b="1" dirty="0">
              <a:solidFill>
                <a:srgbClr val="4258DC"/>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624638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object 13"/>
          <p:cNvSpPr txBox="1">
            <a:spLocks/>
          </p:cNvSpPr>
          <p:nvPr/>
        </p:nvSpPr>
        <p:spPr>
          <a:xfrm>
            <a:off x="147918" y="514421"/>
            <a:ext cx="5526741" cy="443711"/>
          </a:xfrm>
          <a:prstGeom prst="rect">
            <a:avLst/>
          </a:prstGeom>
          <a:solidFill>
            <a:schemeClr val="bg1"/>
          </a:solidFill>
        </p:spPr>
        <p:txBody>
          <a:bodyPr vert="horz" wrap="square" lIns="0" tIns="12700"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a:spcBef>
                <a:spcPts val="100"/>
              </a:spcBef>
            </a:pPr>
            <a:r>
              <a:rPr lang="es-CO" sz="2800" b="1" spc="-125" dirty="0">
                <a:solidFill>
                  <a:srgbClr val="4258DC"/>
                </a:solidFill>
                <a:latin typeface="Helvetica" panose="020B0604020202020204" pitchFamily="34" charset="0"/>
                <a:cs typeface="Helvetica" panose="020B0604020202020204" pitchFamily="34" charset="0"/>
              </a:rPr>
              <a:t>Responsabilidades del deudor </a:t>
            </a:r>
            <a:endParaRPr lang="es-CO" sz="2800" b="1" dirty="0">
              <a:solidFill>
                <a:srgbClr val="4258DC"/>
              </a:solidFill>
              <a:latin typeface="Helvetica" panose="020B0604020202020204" pitchFamily="34" charset="0"/>
              <a:cs typeface="Helvetica" panose="020B0604020202020204" pitchFamily="34" charset="0"/>
            </a:endParaRPr>
          </a:p>
        </p:txBody>
      </p:sp>
      <p:sp>
        <p:nvSpPr>
          <p:cNvPr id="4" name="object 2"/>
          <p:cNvSpPr txBox="1"/>
          <p:nvPr/>
        </p:nvSpPr>
        <p:spPr>
          <a:xfrm>
            <a:off x="5674659" y="1892507"/>
            <a:ext cx="3053898" cy="504625"/>
          </a:xfrm>
          <a:prstGeom prst="rect">
            <a:avLst/>
          </a:prstGeom>
        </p:spPr>
        <p:txBody>
          <a:bodyPr vert="horz" wrap="square" lIns="0" tIns="12065" rIns="0" bIns="0" rtlCol="0">
            <a:spAutoFit/>
          </a:bodyPr>
          <a:lstStyle/>
          <a:p>
            <a:pPr marL="12700">
              <a:lnSpc>
                <a:spcPct val="100000"/>
              </a:lnSpc>
              <a:spcBef>
                <a:spcPts val="95"/>
              </a:spcBef>
            </a:pPr>
            <a:r>
              <a:rPr sz="3200" b="1" spc="50" dirty="0">
                <a:solidFill>
                  <a:srgbClr val="68BAE9"/>
                </a:solidFill>
                <a:latin typeface="Helvetica" panose="020B0604020202020204" pitchFamily="34" charset="0"/>
                <a:cs typeface="Helvetica" panose="020B0604020202020204" pitchFamily="34" charset="0"/>
              </a:rPr>
              <a:t>DURANTE</a:t>
            </a:r>
            <a:endParaRPr sz="3200" dirty="0">
              <a:latin typeface="Helvetica" panose="020B0604020202020204" pitchFamily="34" charset="0"/>
              <a:cs typeface="Helvetica" panose="020B0604020202020204" pitchFamily="34" charset="0"/>
            </a:endParaRPr>
          </a:p>
        </p:txBody>
      </p:sp>
      <p:sp>
        <p:nvSpPr>
          <p:cNvPr id="6" name="object 3"/>
          <p:cNvSpPr txBox="1"/>
          <p:nvPr/>
        </p:nvSpPr>
        <p:spPr>
          <a:xfrm>
            <a:off x="4515612" y="2845840"/>
            <a:ext cx="3940230" cy="856645"/>
          </a:xfrm>
          <a:prstGeom prst="rect">
            <a:avLst/>
          </a:prstGeom>
        </p:spPr>
        <p:txBody>
          <a:bodyPr vert="horz" wrap="square" lIns="0" tIns="12700" rIns="0" bIns="0" rtlCol="0">
            <a:spAutoFit/>
          </a:bodyPr>
          <a:lstStyle/>
          <a:p>
            <a:pPr marL="131445" indent="-119380">
              <a:spcBef>
                <a:spcPts val="100"/>
              </a:spcBef>
              <a:buFontTx/>
              <a:buChar char="•"/>
              <a:tabLst>
                <a:tab pos="132080" algn="l"/>
              </a:tabLst>
            </a:pPr>
            <a:r>
              <a:rPr spc="-55" dirty="0">
                <a:solidFill>
                  <a:srgbClr val="4258DC"/>
                </a:solidFill>
                <a:latin typeface="Helvetica" panose="020B0604020202020204" pitchFamily="34" charset="0"/>
                <a:cs typeface="Helvetica" panose="020B0604020202020204" pitchFamily="34" charset="0"/>
              </a:rPr>
              <a:t>Cumplir</a:t>
            </a:r>
            <a:r>
              <a:rPr spc="-130" dirty="0">
                <a:solidFill>
                  <a:srgbClr val="4258DC"/>
                </a:solidFill>
                <a:latin typeface="Helvetica" panose="020B0604020202020204" pitchFamily="34" charset="0"/>
                <a:cs typeface="Helvetica" panose="020B0604020202020204" pitchFamily="34" charset="0"/>
              </a:rPr>
              <a:t> </a:t>
            </a:r>
            <a:r>
              <a:rPr spc="-75" dirty="0">
                <a:solidFill>
                  <a:srgbClr val="4258DC"/>
                </a:solidFill>
                <a:latin typeface="Helvetica" panose="020B0604020202020204" pitchFamily="34" charset="0"/>
                <a:cs typeface="Helvetica" panose="020B0604020202020204" pitchFamily="34" charset="0"/>
              </a:rPr>
              <a:t>con</a:t>
            </a:r>
            <a:r>
              <a:rPr spc="-130" dirty="0">
                <a:solidFill>
                  <a:srgbClr val="4258DC"/>
                </a:solidFill>
                <a:latin typeface="Helvetica" panose="020B0604020202020204" pitchFamily="34" charset="0"/>
                <a:cs typeface="Helvetica" panose="020B0604020202020204" pitchFamily="34" charset="0"/>
              </a:rPr>
              <a:t> </a:t>
            </a:r>
            <a:r>
              <a:rPr spc="-35" dirty="0">
                <a:solidFill>
                  <a:srgbClr val="4258DC"/>
                </a:solidFill>
                <a:latin typeface="Helvetica" panose="020B0604020202020204" pitchFamily="34" charset="0"/>
                <a:cs typeface="Helvetica" panose="020B0604020202020204" pitchFamily="34" charset="0"/>
              </a:rPr>
              <a:t>los</a:t>
            </a:r>
            <a:r>
              <a:rPr spc="-130" dirty="0">
                <a:solidFill>
                  <a:srgbClr val="4258DC"/>
                </a:solidFill>
                <a:latin typeface="Helvetica" panose="020B0604020202020204" pitchFamily="34" charset="0"/>
                <a:cs typeface="Helvetica" panose="020B0604020202020204" pitchFamily="34" charset="0"/>
              </a:rPr>
              <a:t> </a:t>
            </a:r>
            <a:r>
              <a:rPr spc="-85" dirty="0">
                <a:solidFill>
                  <a:srgbClr val="4258DC"/>
                </a:solidFill>
                <a:latin typeface="Helvetica" panose="020B0604020202020204" pitchFamily="34" charset="0"/>
                <a:cs typeface="Helvetica" panose="020B0604020202020204" pitchFamily="34" charset="0"/>
              </a:rPr>
              <a:t>pagos</a:t>
            </a:r>
            <a:r>
              <a:rPr spc="-125" dirty="0">
                <a:solidFill>
                  <a:srgbClr val="4258DC"/>
                </a:solidFill>
                <a:latin typeface="Helvetica" panose="020B0604020202020204" pitchFamily="34" charset="0"/>
                <a:cs typeface="Helvetica" panose="020B0604020202020204" pitchFamily="34" charset="0"/>
              </a:rPr>
              <a:t> </a:t>
            </a:r>
            <a:r>
              <a:rPr spc="-85" dirty="0">
                <a:solidFill>
                  <a:srgbClr val="4258DC"/>
                </a:solidFill>
                <a:latin typeface="Helvetica" panose="020B0604020202020204" pitchFamily="34" charset="0"/>
                <a:cs typeface="Helvetica" panose="020B0604020202020204" pitchFamily="34" charset="0"/>
              </a:rPr>
              <a:t>en</a:t>
            </a:r>
            <a:r>
              <a:rPr spc="-130" dirty="0">
                <a:solidFill>
                  <a:srgbClr val="4258DC"/>
                </a:solidFill>
                <a:latin typeface="Helvetica" panose="020B0604020202020204" pitchFamily="34" charset="0"/>
                <a:cs typeface="Helvetica" panose="020B0604020202020204" pitchFamily="34" charset="0"/>
              </a:rPr>
              <a:t> </a:t>
            </a:r>
            <a:r>
              <a:rPr spc="-80" dirty="0">
                <a:solidFill>
                  <a:srgbClr val="4258DC"/>
                </a:solidFill>
                <a:latin typeface="Helvetica" panose="020B0604020202020204" pitchFamily="34" charset="0"/>
                <a:cs typeface="Helvetica" panose="020B0604020202020204" pitchFamily="34" charset="0"/>
              </a:rPr>
              <a:t>tiempo</a:t>
            </a:r>
            <a:r>
              <a:rPr spc="-130" dirty="0">
                <a:solidFill>
                  <a:srgbClr val="4258DC"/>
                </a:solidFill>
                <a:latin typeface="Helvetica" panose="020B0604020202020204" pitchFamily="34" charset="0"/>
                <a:cs typeface="Helvetica" panose="020B0604020202020204" pitchFamily="34" charset="0"/>
              </a:rPr>
              <a:t> </a:t>
            </a:r>
            <a:r>
              <a:rPr spc="-175" dirty="0">
                <a:solidFill>
                  <a:srgbClr val="4258DC"/>
                </a:solidFill>
                <a:latin typeface="Helvetica" panose="020B0604020202020204" pitchFamily="34" charset="0"/>
                <a:cs typeface="Helvetica" panose="020B0604020202020204" pitchFamily="34" charset="0"/>
              </a:rPr>
              <a:t>y</a:t>
            </a:r>
            <a:r>
              <a:rPr spc="-130"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forma</a:t>
            </a:r>
            <a:r>
              <a:rPr lang="es-CO" spc="-70" dirty="0">
                <a:solidFill>
                  <a:srgbClr val="4258DC"/>
                </a:solidFill>
                <a:latin typeface="Helvetica" panose="020B0604020202020204" pitchFamily="34" charset="0"/>
                <a:cs typeface="Helvetica" panose="020B0604020202020204" pitchFamily="34" charset="0"/>
              </a:rPr>
              <a:t> </a:t>
            </a:r>
            <a:r>
              <a:rPr lang="es-CO" spc="-85" dirty="0">
                <a:solidFill>
                  <a:srgbClr val="4258DC"/>
                </a:solidFill>
                <a:latin typeface="Helvetica" panose="020B0604020202020204" pitchFamily="34" charset="0"/>
                <a:cs typeface="Helvetica" panose="020B0604020202020204" pitchFamily="34" charset="0"/>
              </a:rPr>
              <a:t>(puntualmente </a:t>
            </a:r>
            <a:r>
              <a:rPr lang="es-CO" spc="-175" dirty="0">
                <a:solidFill>
                  <a:srgbClr val="4258DC"/>
                </a:solidFill>
                <a:latin typeface="Helvetica" panose="020B0604020202020204" pitchFamily="34" charset="0"/>
                <a:cs typeface="Helvetica" panose="020B0604020202020204" pitchFamily="34" charset="0"/>
              </a:rPr>
              <a:t>y </a:t>
            </a:r>
            <a:r>
              <a:rPr lang="es-CO" spc="-75" dirty="0">
                <a:solidFill>
                  <a:srgbClr val="4258DC"/>
                </a:solidFill>
                <a:latin typeface="Helvetica" panose="020B0604020202020204" pitchFamily="34" charset="0"/>
                <a:cs typeface="Helvetica" panose="020B0604020202020204" pitchFamily="34" charset="0"/>
              </a:rPr>
              <a:t>con </a:t>
            </a:r>
            <a:r>
              <a:rPr lang="es-CO" spc="-70" dirty="0">
                <a:solidFill>
                  <a:srgbClr val="4258DC"/>
                </a:solidFill>
                <a:latin typeface="Helvetica" panose="020B0604020202020204" pitchFamily="34" charset="0"/>
                <a:cs typeface="Helvetica" panose="020B0604020202020204" pitchFamily="34" charset="0"/>
              </a:rPr>
              <a:t>cuotas</a:t>
            </a:r>
            <a:r>
              <a:rPr lang="es-CO" spc="-185" dirty="0">
                <a:solidFill>
                  <a:srgbClr val="4258DC"/>
                </a:solidFill>
                <a:latin typeface="Helvetica" panose="020B0604020202020204" pitchFamily="34" charset="0"/>
                <a:cs typeface="Helvetica" panose="020B0604020202020204" pitchFamily="34" charset="0"/>
              </a:rPr>
              <a:t> </a:t>
            </a:r>
            <a:r>
              <a:rPr lang="es-CO" spc="-85" dirty="0">
                <a:solidFill>
                  <a:srgbClr val="4258DC"/>
                </a:solidFill>
                <a:latin typeface="Helvetica" panose="020B0604020202020204" pitchFamily="34" charset="0"/>
                <a:cs typeface="Helvetica" panose="020B0604020202020204" pitchFamily="34" charset="0"/>
              </a:rPr>
              <a:t>completas).</a:t>
            </a:r>
            <a:endParaRPr lang="es-CO" dirty="0">
              <a:solidFill>
                <a:srgbClr val="4258DC"/>
              </a:solidFill>
              <a:latin typeface="Helvetica" panose="020B0604020202020204" pitchFamily="34" charset="0"/>
              <a:cs typeface="Helvetica" panose="020B0604020202020204" pitchFamily="34" charset="0"/>
            </a:endParaRPr>
          </a:p>
          <a:p>
            <a:pPr marL="131445" indent="-119380">
              <a:lnSpc>
                <a:spcPct val="100000"/>
              </a:lnSpc>
              <a:spcBef>
                <a:spcPts val="100"/>
              </a:spcBef>
              <a:buChar char="•"/>
              <a:tabLst>
                <a:tab pos="132080" algn="l"/>
              </a:tabLst>
            </a:pPr>
            <a:endParaRPr dirty="0">
              <a:solidFill>
                <a:srgbClr val="4258DC"/>
              </a:solidFill>
              <a:latin typeface="Helvetica" panose="020B0604020202020204" pitchFamily="34" charset="0"/>
              <a:cs typeface="Helvetica" panose="020B0604020202020204" pitchFamily="34" charset="0"/>
            </a:endParaRPr>
          </a:p>
        </p:txBody>
      </p:sp>
      <p:sp>
        <p:nvSpPr>
          <p:cNvPr id="8" name="object 5"/>
          <p:cNvSpPr txBox="1"/>
          <p:nvPr/>
        </p:nvSpPr>
        <p:spPr>
          <a:xfrm>
            <a:off x="4531654" y="3471919"/>
            <a:ext cx="4244557" cy="2165016"/>
          </a:xfrm>
          <a:prstGeom prst="rect">
            <a:avLst/>
          </a:prstGeom>
        </p:spPr>
        <p:txBody>
          <a:bodyPr vert="horz" wrap="square" lIns="0" tIns="12700" rIns="0" bIns="0" rtlCol="0">
            <a:spAutoFit/>
          </a:bodyPr>
          <a:lstStyle/>
          <a:p>
            <a:pPr marL="12700" marR="193040">
              <a:lnSpc>
                <a:spcPct val="111100"/>
              </a:lnSpc>
              <a:spcBef>
                <a:spcPts val="100"/>
              </a:spcBef>
              <a:buChar char="•"/>
              <a:tabLst>
                <a:tab pos="132080" algn="l"/>
              </a:tabLst>
            </a:pPr>
            <a:r>
              <a:rPr spc="-65" dirty="0">
                <a:solidFill>
                  <a:srgbClr val="4258DC"/>
                </a:solidFill>
                <a:latin typeface="Helvetica" panose="020B0604020202020204" pitchFamily="34" charset="0"/>
                <a:cs typeface="Helvetica" panose="020B0604020202020204" pitchFamily="34" charset="0"/>
              </a:rPr>
              <a:t>Ejecutar</a:t>
            </a:r>
            <a:r>
              <a:rPr spc="-130" dirty="0">
                <a:solidFill>
                  <a:srgbClr val="4258DC"/>
                </a:solidFill>
                <a:latin typeface="Helvetica" panose="020B0604020202020204" pitchFamily="34" charset="0"/>
                <a:cs typeface="Helvetica" panose="020B0604020202020204" pitchFamily="34" charset="0"/>
              </a:rPr>
              <a:t> </a:t>
            </a:r>
            <a:r>
              <a:rPr spc="-175" dirty="0">
                <a:solidFill>
                  <a:srgbClr val="4258DC"/>
                </a:solidFill>
                <a:latin typeface="Helvetica" panose="020B0604020202020204" pitchFamily="34" charset="0"/>
                <a:cs typeface="Helvetica" panose="020B0604020202020204" pitchFamily="34" charset="0"/>
              </a:rPr>
              <a:t>y</a:t>
            </a:r>
            <a:r>
              <a:rPr spc="-130" dirty="0">
                <a:solidFill>
                  <a:srgbClr val="4258DC"/>
                </a:solidFill>
                <a:latin typeface="Helvetica" panose="020B0604020202020204" pitchFamily="34" charset="0"/>
                <a:cs typeface="Helvetica" panose="020B0604020202020204" pitchFamily="34" charset="0"/>
              </a:rPr>
              <a:t> </a:t>
            </a:r>
            <a:r>
              <a:rPr spc="-60" dirty="0">
                <a:solidFill>
                  <a:srgbClr val="4258DC"/>
                </a:solidFill>
                <a:latin typeface="Helvetica" panose="020B0604020202020204" pitchFamily="34" charset="0"/>
                <a:cs typeface="Helvetica" panose="020B0604020202020204" pitchFamily="34" charset="0"/>
              </a:rPr>
              <a:t>respetar</a:t>
            </a:r>
            <a:r>
              <a:rPr spc="-130" dirty="0">
                <a:solidFill>
                  <a:srgbClr val="4258DC"/>
                </a:solidFill>
                <a:latin typeface="Helvetica" panose="020B0604020202020204" pitchFamily="34" charset="0"/>
                <a:cs typeface="Helvetica" panose="020B0604020202020204" pitchFamily="34" charset="0"/>
              </a:rPr>
              <a:t> </a:t>
            </a:r>
            <a:r>
              <a:rPr spc="-30" dirty="0">
                <a:solidFill>
                  <a:srgbClr val="4258DC"/>
                </a:solidFill>
                <a:latin typeface="Helvetica" panose="020B0604020202020204" pitchFamily="34" charset="0"/>
                <a:cs typeface="Helvetica" panose="020B0604020202020204" pitchFamily="34" charset="0"/>
              </a:rPr>
              <a:t>el</a:t>
            </a:r>
            <a:r>
              <a:rPr spc="-125"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presupuesto</a:t>
            </a:r>
            <a:r>
              <a:rPr spc="-130"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que</a:t>
            </a:r>
            <a:r>
              <a:rPr spc="-130"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planteó</a:t>
            </a:r>
            <a:r>
              <a:rPr spc="-125" dirty="0">
                <a:solidFill>
                  <a:srgbClr val="4258DC"/>
                </a:solidFill>
                <a:latin typeface="Helvetica" panose="020B0604020202020204" pitchFamily="34" charset="0"/>
                <a:cs typeface="Helvetica" panose="020B0604020202020204" pitchFamily="34" charset="0"/>
              </a:rPr>
              <a:t> </a:t>
            </a:r>
            <a:r>
              <a:rPr spc="-35" dirty="0">
                <a:solidFill>
                  <a:srgbClr val="4258DC"/>
                </a:solidFill>
                <a:latin typeface="Helvetica" panose="020B0604020202020204" pitchFamily="34" charset="0"/>
                <a:cs typeface="Helvetica" panose="020B0604020202020204" pitchFamily="34" charset="0"/>
              </a:rPr>
              <a:t>al  </a:t>
            </a:r>
            <a:r>
              <a:rPr spc="-95" dirty="0">
                <a:solidFill>
                  <a:srgbClr val="4258DC"/>
                </a:solidFill>
                <a:latin typeface="Helvetica" panose="020B0604020202020204" pitchFamily="34" charset="0"/>
                <a:cs typeface="Helvetica" panose="020B0604020202020204" pitchFamily="34" charset="0"/>
              </a:rPr>
              <a:t>momento </a:t>
            </a:r>
            <a:r>
              <a:rPr spc="-90" dirty="0">
                <a:solidFill>
                  <a:srgbClr val="4258DC"/>
                </a:solidFill>
                <a:latin typeface="Helvetica" panose="020B0604020202020204" pitchFamily="34" charset="0"/>
                <a:cs typeface="Helvetica" panose="020B0604020202020204" pitchFamily="34" charset="0"/>
              </a:rPr>
              <a:t>de </a:t>
            </a:r>
            <a:r>
              <a:rPr spc="-40" dirty="0">
                <a:solidFill>
                  <a:srgbClr val="4258DC"/>
                </a:solidFill>
                <a:latin typeface="Helvetica" panose="020B0604020202020204" pitchFamily="34" charset="0"/>
                <a:cs typeface="Helvetica" panose="020B0604020202020204" pitchFamily="34" charset="0"/>
              </a:rPr>
              <a:t>solicitar </a:t>
            </a:r>
            <a:r>
              <a:rPr spc="-30" dirty="0">
                <a:solidFill>
                  <a:srgbClr val="4258DC"/>
                </a:solidFill>
                <a:latin typeface="Helvetica" panose="020B0604020202020204" pitchFamily="34" charset="0"/>
                <a:cs typeface="Helvetica" panose="020B0604020202020204" pitchFamily="34" charset="0"/>
              </a:rPr>
              <a:t>el</a:t>
            </a:r>
            <a:r>
              <a:rPr spc="-280"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crédito.</a:t>
            </a:r>
            <a:endParaRPr dirty="0">
              <a:solidFill>
                <a:srgbClr val="4258DC"/>
              </a:solidFill>
              <a:latin typeface="Helvetica" panose="020B0604020202020204" pitchFamily="34" charset="0"/>
              <a:cs typeface="Helvetica" panose="020B0604020202020204" pitchFamily="34" charset="0"/>
            </a:endParaRPr>
          </a:p>
          <a:p>
            <a:pPr marL="12700" marR="293370">
              <a:lnSpc>
                <a:spcPct val="111100"/>
              </a:lnSpc>
              <a:buChar char="•"/>
              <a:tabLst>
                <a:tab pos="132080" algn="l"/>
              </a:tabLst>
            </a:pPr>
            <a:r>
              <a:rPr spc="-70" dirty="0">
                <a:solidFill>
                  <a:srgbClr val="4258DC"/>
                </a:solidFill>
                <a:latin typeface="Helvetica" panose="020B0604020202020204" pitchFamily="34" charset="0"/>
                <a:cs typeface="Helvetica" panose="020B0604020202020204" pitchFamily="34" charset="0"/>
              </a:rPr>
              <a:t>Tener</a:t>
            </a:r>
            <a:r>
              <a:rPr spc="-125" dirty="0">
                <a:solidFill>
                  <a:srgbClr val="4258DC"/>
                </a:solidFill>
                <a:latin typeface="Helvetica" panose="020B0604020202020204" pitchFamily="34" charset="0"/>
                <a:cs typeface="Helvetica" panose="020B0604020202020204" pitchFamily="34" charset="0"/>
              </a:rPr>
              <a:t> </a:t>
            </a:r>
            <a:r>
              <a:rPr spc="-65" dirty="0">
                <a:solidFill>
                  <a:srgbClr val="4258DC"/>
                </a:solidFill>
                <a:latin typeface="Helvetica" panose="020B0604020202020204" pitchFamily="34" charset="0"/>
                <a:cs typeface="Helvetica" panose="020B0604020202020204" pitchFamily="34" charset="0"/>
              </a:rPr>
              <a:t>presentes</a:t>
            </a:r>
            <a:r>
              <a:rPr spc="-125" dirty="0">
                <a:solidFill>
                  <a:srgbClr val="4258DC"/>
                </a:solidFill>
                <a:latin typeface="Helvetica" panose="020B0604020202020204" pitchFamily="34" charset="0"/>
                <a:cs typeface="Helvetica" panose="020B0604020202020204" pitchFamily="34" charset="0"/>
              </a:rPr>
              <a:t> </a:t>
            </a:r>
            <a:r>
              <a:rPr spc="-65" dirty="0">
                <a:solidFill>
                  <a:srgbClr val="4258DC"/>
                </a:solidFill>
                <a:latin typeface="Helvetica" panose="020B0604020202020204" pitchFamily="34" charset="0"/>
                <a:cs typeface="Helvetica" panose="020B0604020202020204" pitchFamily="34" charset="0"/>
              </a:rPr>
              <a:t>siempre</a:t>
            </a:r>
            <a:r>
              <a:rPr spc="-120" dirty="0">
                <a:solidFill>
                  <a:srgbClr val="4258DC"/>
                </a:solidFill>
                <a:latin typeface="Helvetica" panose="020B0604020202020204" pitchFamily="34" charset="0"/>
                <a:cs typeface="Helvetica" panose="020B0604020202020204" pitchFamily="34" charset="0"/>
              </a:rPr>
              <a:t> </a:t>
            </a:r>
            <a:r>
              <a:rPr spc="-35" dirty="0">
                <a:solidFill>
                  <a:srgbClr val="4258DC"/>
                </a:solidFill>
                <a:latin typeface="Helvetica" panose="020B0604020202020204" pitchFamily="34" charset="0"/>
                <a:cs typeface="Helvetica" panose="020B0604020202020204" pitchFamily="34" charset="0"/>
              </a:rPr>
              <a:t>las</a:t>
            </a:r>
            <a:r>
              <a:rPr spc="-125" dirty="0">
                <a:solidFill>
                  <a:srgbClr val="4258DC"/>
                </a:solidFill>
                <a:latin typeface="Helvetica" panose="020B0604020202020204" pitchFamily="34" charset="0"/>
                <a:cs typeface="Helvetica" panose="020B0604020202020204" pitchFamily="34" charset="0"/>
              </a:rPr>
              <a:t> </a:t>
            </a:r>
            <a:r>
              <a:rPr spc="-50" dirty="0">
                <a:solidFill>
                  <a:srgbClr val="4258DC"/>
                </a:solidFill>
                <a:latin typeface="Helvetica" panose="020B0604020202020204" pitchFamily="34" charset="0"/>
                <a:cs typeface="Helvetica" panose="020B0604020202020204" pitchFamily="34" charset="0"/>
              </a:rPr>
              <a:t>características</a:t>
            </a:r>
            <a:r>
              <a:rPr spc="-125" dirty="0">
                <a:solidFill>
                  <a:srgbClr val="4258DC"/>
                </a:solidFill>
                <a:latin typeface="Helvetica" panose="020B0604020202020204" pitchFamily="34" charset="0"/>
                <a:cs typeface="Helvetica" panose="020B0604020202020204" pitchFamily="34" charset="0"/>
              </a:rPr>
              <a:t> </a:t>
            </a:r>
            <a:r>
              <a:rPr spc="-50" dirty="0">
                <a:solidFill>
                  <a:srgbClr val="4258DC"/>
                </a:solidFill>
                <a:latin typeface="Helvetica" panose="020B0604020202020204" pitchFamily="34" charset="0"/>
                <a:cs typeface="Helvetica" panose="020B0604020202020204" pitchFamily="34" charset="0"/>
              </a:rPr>
              <a:t>del  </a:t>
            </a:r>
            <a:r>
              <a:rPr spc="-60" dirty="0">
                <a:solidFill>
                  <a:srgbClr val="4258DC"/>
                </a:solidFill>
                <a:latin typeface="Helvetica" panose="020B0604020202020204" pitchFamily="34" charset="0"/>
                <a:cs typeface="Helvetica" panose="020B0604020202020204" pitchFamily="34" charset="0"/>
              </a:rPr>
              <a:t>crédito</a:t>
            </a:r>
            <a:r>
              <a:rPr spc="-130" dirty="0">
                <a:solidFill>
                  <a:srgbClr val="4258DC"/>
                </a:solidFill>
                <a:latin typeface="Helvetica" panose="020B0604020202020204" pitchFamily="34" charset="0"/>
                <a:cs typeface="Helvetica" panose="020B0604020202020204" pitchFamily="34" charset="0"/>
              </a:rPr>
              <a:t> </a:t>
            </a:r>
            <a:r>
              <a:rPr spc="-60" dirty="0">
                <a:solidFill>
                  <a:srgbClr val="4258DC"/>
                </a:solidFill>
                <a:latin typeface="Helvetica" panose="020B0604020202020204" pitchFamily="34" charset="0"/>
                <a:cs typeface="Helvetica" panose="020B0604020202020204" pitchFamily="34" charset="0"/>
              </a:rPr>
              <a:t>solicitado.</a:t>
            </a:r>
            <a:endParaRPr dirty="0">
              <a:solidFill>
                <a:srgbClr val="4258DC"/>
              </a:solidFill>
              <a:latin typeface="Helvetica" panose="020B0604020202020204" pitchFamily="34" charset="0"/>
              <a:cs typeface="Helvetica" panose="020B0604020202020204" pitchFamily="34" charset="0"/>
            </a:endParaRPr>
          </a:p>
          <a:p>
            <a:pPr marL="12700" marR="5080">
              <a:lnSpc>
                <a:spcPct val="111100"/>
              </a:lnSpc>
              <a:buChar char="•"/>
              <a:tabLst>
                <a:tab pos="132080" algn="l"/>
              </a:tabLst>
            </a:pPr>
            <a:r>
              <a:rPr spc="-60" dirty="0">
                <a:solidFill>
                  <a:srgbClr val="4258DC"/>
                </a:solidFill>
                <a:latin typeface="Helvetica" panose="020B0604020202020204" pitchFamily="34" charset="0"/>
                <a:cs typeface="Helvetica" panose="020B0604020202020204" pitchFamily="34" charset="0"/>
              </a:rPr>
              <a:t>Acudir</a:t>
            </a:r>
            <a:r>
              <a:rPr spc="-1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a</a:t>
            </a:r>
            <a:r>
              <a:rPr spc="-120" dirty="0">
                <a:solidFill>
                  <a:srgbClr val="4258DC"/>
                </a:solidFill>
                <a:latin typeface="Helvetica" panose="020B0604020202020204" pitchFamily="34" charset="0"/>
                <a:cs typeface="Helvetica" panose="020B0604020202020204" pitchFamily="34" charset="0"/>
              </a:rPr>
              <a:t> </a:t>
            </a:r>
            <a:r>
              <a:rPr spc="-35" dirty="0">
                <a:solidFill>
                  <a:srgbClr val="4258DC"/>
                </a:solidFill>
                <a:latin typeface="Helvetica" panose="020B0604020202020204" pitchFamily="34" charset="0"/>
                <a:cs typeface="Helvetica" panose="020B0604020202020204" pitchFamily="34" charset="0"/>
              </a:rPr>
              <a:t>la</a:t>
            </a:r>
            <a:r>
              <a:rPr spc="-120" dirty="0">
                <a:solidFill>
                  <a:srgbClr val="4258DC"/>
                </a:solidFill>
                <a:latin typeface="Helvetica" panose="020B0604020202020204" pitchFamily="34" charset="0"/>
                <a:cs typeface="Helvetica" panose="020B0604020202020204" pitchFamily="34" charset="0"/>
              </a:rPr>
              <a:t> </a:t>
            </a:r>
            <a:r>
              <a:rPr spc="-60" dirty="0">
                <a:solidFill>
                  <a:srgbClr val="4258DC"/>
                </a:solidFill>
                <a:latin typeface="Helvetica" panose="020B0604020202020204" pitchFamily="34" charset="0"/>
                <a:cs typeface="Helvetica" panose="020B0604020202020204" pitchFamily="34" charset="0"/>
              </a:rPr>
              <a:t>institución</a:t>
            </a:r>
            <a:r>
              <a:rPr spc="-125" dirty="0">
                <a:solidFill>
                  <a:srgbClr val="4258DC"/>
                </a:solidFill>
                <a:latin typeface="Helvetica" panose="020B0604020202020204" pitchFamily="34" charset="0"/>
                <a:cs typeface="Helvetica" panose="020B0604020202020204" pitchFamily="34" charset="0"/>
              </a:rPr>
              <a:t> </a:t>
            </a:r>
            <a:r>
              <a:rPr spc="-60" dirty="0">
                <a:solidFill>
                  <a:srgbClr val="4258DC"/>
                </a:solidFill>
                <a:latin typeface="Helvetica" panose="020B0604020202020204" pitchFamily="34" charset="0"/>
                <a:cs typeface="Helvetica" panose="020B0604020202020204" pitchFamily="34" charset="0"/>
              </a:rPr>
              <a:t>financiera</a:t>
            </a:r>
            <a:r>
              <a:rPr spc="-120" dirty="0">
                <a:solidFill>
                  <a:srgbClr val="4258DC"/>
                </a:solidFill>
                <a:latin typeface="Helvetica" panose="020B0604020202020204" pitchFamily="34" charset="0"/>
                <a:cs typeface="Helvetica" panose="020B0604020202020204" pitchFamily="34" charset="0"/>
              </a:rPr>
              <a:t> </a:t>
            </a:r>
            <a:r>
              <a:rPr spc="-85" dirty="0">
                <a:solidFill>
                  <a:srgbClr val="4258DC"/>
                </a:solidFill>
                <a:latin typeface="Helvetica" panose="020B0604020202020204" pitchFamily="34" charset="0"/>
                <a:cs typeface="Helvetica" panose="020B0604020202020204" pitchFamily="34" charset="0"/>
              </a:rPr>
              <a:t>en</a:t>
            </a:r>
            <a:r>
              <a:rPr spc="-120" dirty="0">
                <a:solidFill>
                  <a:srgbClr val="4258DC"/>
                </a:solidFill>
                <a:latin typeface="Helvetica" panose="020B0604020202020204" pitchFamily="34" charset="0"/>
                <a:cs typeface="Helvetica" panose="020B0604020202020204" pitchFamily="34" charset="0"/>
              </a:rPr>
              <a:t> </a:t>
            </a:r>
            <a:r>
              <a:rPr spc="-65" dirty="0">
                <a:solidFill>
                  <a:srgbClr val="4258DC"/>
                </a:solidFill>
                <a:latin typeface="Helvetica" panose="020B0604020202020204" pitchFamily="34" charset="0"/>
                <a:cs typeface="Helvetica" panose="020B0604020202020204" pitchFamily="34" charset="0"/>
              </a:rPr>
              <a:t>caso</a:t>
            </a:r>
            <a:r>
              <a:rPr spc="-125"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de</a:t>
            </a:r>
            <a:r>
              <a:rPr spc="-120"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que</a:t>
            </a:r>
            <a:r>
              <a:rPr spc="-120" dirty="0">
                <a:solidFill>
                  <a:srgbClr val="4258DC"/>
                </a:solidFill>
                <a:latin typeface="Helvetica" panose="020B0604020202020204" pitchFamily="34" charset="0"/>
                <a:cs typeface="Helvetica" panose="020B0604020202020204" pitchFamily="34" charset="0"/>
              </a:rPr>
              <a:t> </a:t>
            </a:r>
            <a:r>
              <a:rPr spc="-90" dirty="0">
                <a:solidFill>
                  <a:srgbClr val="4258DC"/>
                </a:solidFill>
                <a:latin typeface="Helvetica" panose="020B0604020202020204" pitchFamily="34" charset="0"/>
                <a:cs typeface="Helvetica" panose="020B0604020202020204" pitchFamily="34" charset="0"/>
              </a:rPr>
              <a:t>una  </a:t>
            </a:r>
            <a:r>
              <a:rPr spc="-65" dirty="0">
                <a:solidFill>
                  <a:srgbClr val="4258DC"/>
                </a:solidFill>
                <a:latin typeface="Helvetica" panose="020B0604020202020204" pitchFamily="34" charset="0"/>
                <a:cs typeface="Helvetica" panose="020B0604020202020204" pitchFamily="34" charset="0"/>
              </a:rPr>
              <a:t>situación</a:t>
            </a:r>
            <a:r>
              <a:rPr spc="-125" dirty="0">
                <a:solidFill>
                  <a:srgbClr val="4258DC"/>
                </a:solidFill>
                <a:latin typeface="Helvetica" panose="020B0604020202020204" pitchFamily="34" charset="0"/>
                <a:cs typeface="Helvetica" panose="020B0604020202020204" pitchFamily="34" charset="0"/>
              </a:rPr>
              <a:t> </a:t>
            </a:r>
            <a:r>
              <a:rPr spc="-70" dirty="0">
                <a:solidFill>
                  <a:srgbClr val="4258DC"/>
                </a:solidFill>
                <a:latin typeface="Helvetica" panose="020B0604020202020204" pitchFamily="34" charset="0"/>
                <a:cs typeface="Helvetica" panose="020B0604020202020204" pitchFamily="34" charset="0"/>
              </a:rPr>
              <a:t>inesperada</a:t>
            </a:r>
            <a:r>
              <a:rPr spc="-125" dirty="0">
                <a:solidFill>
                  <a:srgbClr val="4258DC"/>
                </a:solidFill>
                <a:latin typeface="Helvetica" panose="020B0604020202020204" pitchFamily="34" charset="0"/>
                <a:cs typeface="Helvetica" panose="020B0604020202020204" pitchFamily="34" charset="0"/>
              </a:rPr>
              <a:t> </a:t>
            </a:r>
            <a:r>
              <a:rPr spc="-95" dirty="0">
                <a:solidFill>
                  <a:srgbClr val="4258DC"/>
                </a:solidFill>
                <a:latin typeface="Helvetica" panose="020B0604020202020204" pitchFamily="34" charset="0"/>
                <a:cs typeface="Helvetica" panose="020B0604020202020204" pitchFamily="34" charset="0"/>
              </a:rPr>
              <a:t>ponga</a:t>
            </a:r>
            <a:r>
              <a:rPr spc="-120" dirty="0">
                <a:solidFill>
                  <a:srgbClr val="4258DC"/>
                </a:solidFill>
                <a:latin typeface="Helvetica" panose="020B0604020202020204" pitchFamily="34" charset="0"/>
                <a:cs typeface="Helvetica" panose="020B0604020202020204" pitchFamily="34" charset="0"/>
              </a:rPr>
              <a:t> </a:t>
            </a:r>
            <a:r>
              <a:rPr spc="-85" dirty="0">
                <a:solidFill>
                  <a:srgbClr val="4258DC"/>
                </a:solidFill>
                <a:latin typeface="Helvetica" panose="020B0604020202020204" pitchFamily="34" charset="0"/>
                <a:cs typeface="Helvetica" panose="020B0604020202020204" pitchFamily="34" charset="0"/>
              </a:rPr>
              <a:t>en</a:t>
            </a:r>
            <a:r>
              <a:rPr spc="-125" dirty="0">
                <a:solidFill>
                  <a:srgbClr val="4258DC"/>
                </a:solidFill>
                <a:latin typeface="Helvetica" panose="020B0604020202020204" pitchFamily="34" charset="0"/>
                <a:cs typeface="Helvetica" panose="020B0604020202020204" pitchFamily="34" charset="0"/>
              </a:rPr>
              <a:t> </a:t>
            </a:r>
            <a:r>
              <a:rPr spc="-55" dirty="0">
                <a:solidFill>
                  <a:srgbClr val="4258DC"/>
                </a:solidFill>
                <a:latin typeface="Helvetica" panose="020B0604020202020204" pitchFamily="34" charset="0"/>
                <a:cs typeface="Helvetica" panose="020B0604020202020204" pitchFamily="34" charset="0"/>
              </a:rPr>
              <a:t>riesgo</a:t>
            </a:r>
            <a:r>
              <a:rPr spc="-125" dirty="0">
                <a:solidFill>
                  <a:srgbClr val="4258DC"/>
                </a:solidFill>
                <a:latin typeface="Helvetica" panose="020B0604020202020204" pitchFamily="34" charset="0"/>
                <a:cs typeface="Helvetica" panose="020B0604020202020204" pitchFamily="34" charset="0"/>
              </a:rPr>
              <a:t> </a:t>
            </a:r>
            <a:r>
              <a:rPr spc="-30" dirty="0">
                <a:solidFill>
                  <a:srgbClr val="4258DC"/>
                </a:solidFill>
                <a:latin typeface="Helvetica" panose="020B0604020202020204" pitchFamily="34" charset="0"/>
                <a:cs typeface="Helvetica" panose="020B0604020202020204" pitchFamily="34" charset="0"/>
              </a:rPr>
              <a:t>el</a:t>
            </a:r>
            <a:r>
              <a:rPr spc="-120" dirty="0">
                <a:solidFill>
                  <a:srgbClr val="4258DC"/>
                </a:solidFill>
                <a:latin typeface="Helvetica" panose="020B0604020202020204" pitchFamily="34" charset="0"/>
                <a:cs typeface="Helvetica" panose="020B0604020202020204" pitchFamily="34" charset="0"/>
              </a:rPr>
              <a:t> </a:t>
            </a:r>
            <a:r>
              <a:rPr spc="-95" dirty="0">
                <a:solidFill>
                  <a:srgbClr val="4258DC"/>
                </a:solidFill>
                <a:latin typeface="Helvetica" panose="020B0604020202020204" pitchFamily="34" charset="0"/>
                <a:cs typeface="Helvetica" panose="020B0604020202020204" pitchFamily="34" charset="0"/>
              </a:rPr>
              <a:t>pago</a:t>
            </a:r>
            <a:r>
              <a:rPr spc="-125" dirty="0">
                <a:solidFill>
                  <a:srgbClr val="4258DC"/>
                </a:solidFill>
                <a:latin typeface="Helvetica" panose="020B0604020202020204" pitchFamily="34" charset="0"/>
                <a:cs typeface="Helvetica" panose="020B0604020202020204" pitchFamily="34" charset="0"/>
              </a:rPr>
              <a:t> </a:t>
            </a:r>
            <a:r>
              <a:rPr spc="-75" dirty="0">
                <a:solidFill>
                  <a:srgbClr val="4258DC"/>
                </a:solidFill>
                <a:latin typeface="Helvetica" panose="020B0604020202020204" pitchFamily="34" charset="0"/>
                <a:cs typeface="Helvetica" panose="020B0604020202020204" pitchFamily="34" charset="0"/>
              </a:rPr>
              <a:t>puntual.</a:t>
            </a:r>
            <a:endParaRPr dirty="0">
              <a:solidFill>
                <a:srgbClr val="4258DC"/>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32710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522929" y="286517"/>
            <a:ext cx="8242362" cy="1508105"/>
          </a:xfrm>
          <a:prstGeom prst="rect">
            <a:avLst/>
          </a:prstGeom>
          <a:noFill/>
        </p:spPr>
        <p:txBody>
          <a:bodyPr wrap="square" rtlCol="0">
            <a:spAutoFit/>
          </a:bodyPr>
          <a:lstStyle/>
          <a:p>
            <a:r>
              <a:rPr lang="es-ES" sz="2400" b="1" dirty="0">
                <a:solidFill>
                  <a:schemeClr val="bg1"/>
                </a:solidFill>
                <a:latin typeface="Helvetica"/>
                <a:cs typeface="Helvetica"/>
              </a:rPr>
              <a:t>Actividad 5: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Test</a:t>
            </a:r>
          </a:p>
        </p:txBody>
      </p:sp>
    </p:spTree>
    <p:extLst>
      <p:ext uri="{BB962C8B-B14F-4D97-AF65-F5344CB8AC3E}">
        <p14:creationId xmlns:p14="http://schemas.microsoft.com/office/powerpoint/2010/main" val="2193128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object 2"/>
          <p:cNvSpPr/>
          <p:nvPr/>
        </p:nvSpPr>
        <p:spPr>
          <a:xfrm>
            <a:off x="5903000" y="1072546"/>
            <a:ext cx="1117597" cy="1117594"/>
          </a:xfrm>
          <a:prstGeom prst="rect">
            <a:avLst/>
          </a:prstGeom>
          <a:blipFill>
            <a:blip r:embed="rId3"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5" name="object 3"/>
          <p:cNvSpPr/>
          <p:nvPr/>
        </p:nvSpPr>
        <p:spPr>
          <a:xfrm>
            <a:off x="5982010" y="1158797"/>
            <a:ext cx="774700" cy="774700"/>
          </a:xfrm>
          <a:custGeom>
            <a:avLst/>
            <a:gdLst/>
            <a:ahLst/>
            <a:cxnLst/>
            <a:rect l="l" t="t" r="r" b="b"/>
            <a:pathLst>
              <a:path w="774700" h="774700">
                <a:moveTo>
                  <a:pt x="566432" y="0"/>
                </a:moveTo>
                <a:lnTo>
                  <a:pt x="208279" y="0"/>
                </a:lnTo>
                <a:lnTo>
                  <a:pt x="160525" y="5501"/>
                </a:lnTo>
                <a:lnTo>
                  <a:pt x="116686" y="21170"/>
                </a:lnTo>
                <a:lnTo>
                  <a:pt x="78013" y="45757"/>
                </a:lnTo>
                <a:lnTo>
                  <a:pt x="45758" y="78011"/>
                </a:lnTo>
                <a:lnTo>
                  <a:pt x="21170" y="116681"/>
                </a:lnTo>
                <a:lnTo>
                  <a:pt x="5501" y="160517"/>
                </a:lnTo>
                <a:lnTo>
                  <a:pt x="0" y="208267"/>
                </a:lnTo>
                <a:lnTo>
                  <a:pt x="0" y="566432"/>
                </a:lnTo>
                <a:lnTo>
                  <a:pt x="5501" y="614182"/>
                </a:lnTo>
                <a:lnTo>
                  <a:pt x="21170" y="658018"/>
                </a:lnTo>
                <a:lnTo>
                  <a:pt x="45758" y="696688"/>
                </a:lnTo>
                <a:lnTo>
                  <a:pt x="78013" y="728942"/>
                </a:lnTo>
                <a:lnTo>
                  <a:pt x="116686" y="753529"/>
                </a:lnTo>
                <a:lnTo>
                  <a:pt x="160525" y="769198"/>
                </a:lnTo>
                <a:lnTo>
                  <a:pt x="208279" y="774700"/>
                </a:lnTo>
                <a:lnTo>
                  <a:pt x="566432" y="774700"/>
                </a:lnTo>
                <a:lnTo>
                  <a:pt x="614186" y="769198"/>
                </a:lnTo>
                <a:lnTo>
                  <a:pt x="658023" y="753529"/>
                </a:lnTo>
                <a:lnTo>
                  <a:pt x="696693" y="728942"/>
                </a:lnTo>
                <a:lnTo>
                  <a:pt x="728946" y="696688"/>
                </a:lnTo>
                <a:lnTo>
                  <a:pt x="753531" y="658018"/>
                </a:lnTo>
                <a:lnTo>
                  <a:pt x="769199" y="614182"/>
                </a:lnTo>
                <a:lnTo>
                  <a:pt x="774700" y="566432"/>
                </a:lnTo>
                <a:lnTo>
                  <a:pt x="774700" y="208267"/>
                </a:lnTo>
                <a:lnTo>
                  <a:pt x="769199" y="160517"/>
                </a:lnTo>
                <a:lnTo>
                  <a:pt x="753531" y="116681"/>
                </a:lnTo>
                <a:lnTo>
                  <a:pt x="728946" y="78011"/>
                </a:lnTo>
                <a:lnTo>
                  <a:pt x="696693" y="45757"/>
                </a:lnTo>
                <a:lnTo>
                  <a:pt x="658023" y="21170"/>
                </a:lnTo>
                <a:lnTo>
                  <a:pt x="614186" y="5501"/>
                </a:lnTo>
                <a:lnTo>
                  <a:pt x="566432" y="0"/>
                </a:lnTo>
                <a:close/>
              </a:path>
            </a:pathLst>
          </a:custGeom>
          <a:solidFill>
            <a:srgbClr val="316292"/>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6" name="object 5"/>
          <p:cNvSpPr/>
          <p:nvPr/>
        </p:nvSpPr>
        <p:spPr>
          <a:xfrm>
            <a:off x="459648" y="1916792"/>
            <a:ext cx="6649084" cy="323850"/>
          </a:xfrm>
          <a:custGeom>
            <a:avLst/>
            <a:gdLst/>
            <a:ahLst/>
            <a:cxnLst/>
            <a:rect l="l" t="t" r="r" b="b"/>
            <a:pathLst>
              <a:path w="6649084" h="323850">
                <a:moveTo>
                  <a:pt x="6486779"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6486779" y="323837"/>
                </a:lnTo>
                <a:lnTo>
                  <a:pt x="6529826" y="318053"/>
                </a:lnTo>
                <a:lnTo>
                  <a:pt x="6568507" y="301731"/>
                </a:lnTo>
                <a:lnTo>
                  <a:pt x="6601279" y="276413"/>
                </a:lnTo>
                <a:lnTo>
                  <a:pt x="6626597" y="243644"/>
                </a:lnTo>
                <a:lnTo>
                  <a:pt x="6642920" y="204967"/>
                </a:lnTo>
                <a:lnTo>
                  <a:pt x="6648704" y="161924"/>
                </a:lnTo>
                <a:lnTo>
                  <a:pt x="6642920" y="118881"/>
                </a:lnTo>
                <a:lnTo>
                  <a:pt x="6626597" y="80201"/>
                </a:lnTo>
                <a:lnTo>
                  <a:pt x="6601279" y="47429"/>
                </a:lnTo>
                <a:lnTo>
                  <a:pt x="6568507" y="22109"/>
                </a:lnTo>
                <a:lnTo>
                  <a:pt x="6529826" y="5784"/>
                </a:lnTo>
                <a:lnTo>
                  <a:pt x="6486779" y="0"/>
                </a:lnTo>
                <a:close/>
              </a:path>
            </a:pathLst>
          </a:custGeom>
          <a:solidFill>
            <a:srgbClr val="316292"/>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8" name="object 6"/>
          <p:cNvSpPr/>
          <p:nvPr/>
        </p:nvSpPr>
        <p:spPr>
          <a:xfrm>
            <a:off x="7046000" y="1809146"/>
            <a:ext cx="1079497" cy="723894"/>
          </a:xfrm>
          <a:prstGeom prst="rect">
            <a:avLst/>
          </a:prstGeom>
          <a:blipFill>
            <a:blip r:embed="rId4"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9" name="object 7"/>
          <p:cNvSpPr/>
          <p:nvPr/>
        </p:nvSpPr>
        <p:spPr>
          <a:xfrm>
            <a:off x="7148475" y="1916792"/>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4"/>
                </a:lnTo>
                <a:lnTo>
                  <a:pt x="681526" y="118881"/>
                </a:lnTo>
                <a:lnTo>
                  <a:pt x="665202" y="80201"/>
                </a:lnTo>
                <a:lnTo>
                  <a:pt x="639881" y="47429"/>
                </a:lnTo>
                <a:lnTo>
                  <a:pt x="607109" y="22109"/>
                </a:lnTo>
                <a:lnTo>
                  <a:pt x="568429" y="5784"/>
                </a:lnTo>
                <a:lnTo>
                  <a:pt x="525386" y="0"/>
                </a:lnTo>
                <a:close/>
              </a:path>
            </a:pathLst>
          </a:custGeom>
          <a:solidFill>
            <a:srgbClr val="316292"/>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0" name="object 8"/>
          <p:cNvSpPr/>
          <p:nvPr/>
        </p:nvSpPr>
        <p:spPr>
          <a:xfrm>
            <a:off x="7769900" y="1809146"/>
            <a:ext cx="1079497" cy="723894"/>
          </a:xfrm>
          <a:prstGeom prst="rect">
            <a:avLst/>
          </a:prstGeom>
          <a:blipFill>
            <a:blip r:embed="rId5"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1" name="object 9"/>
          <p:cNvSpPr/>
          <p:nvPr/>
        </p:nvSpPr>
        <p:spPr>
          <a:xfrm>
            <a:off x="7873734" y="1916792"/>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4"/>
                </a:lnTo>
                <a:lnTo>
                  <a:pt x="681526" y="118881"/>
                </a:lnTo>
                <a:lnTo>
                  <a:pt x="665202" y="80201"/>
                </a:lnTo>
                <a:lnTo>
                  <a:pt x="639881" y="47429"/>
                </a:lnTo>
                <a:lnTo>
                  <a:pt x="607109" y="22109"/>
                </a:lnTo>
                <a:lnTo>
                  <a:pt x="568429" y="5784"/>
                </a:lnTo>
                <a:lnTo>
                  <a:pt x="525386" y="0"/>
                </a:lnTo>
                <a:close/>
              </a:path>
            </a:pathLst>
          </a:custGeom>
          <a:solidFill>
            <a:srgbClr val="316292"/>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2" name="object 11"/>
          <p:cNvSpPr/>
          <p:nvPr/>
        </p:nvSpPr>
        <p:spPr>
          <a:xfrm>
            <a:off x="459648" y="2280861"/>
            <a:ext cx="6649084" cy="323850"/>
          </a:xfrm>
          <a:custGeom>
            <a:avLst/>
            <a:gdLst/>
            <a:ahLst/>
            <a:cxnLst/>
            <a:rect l="l" t="t" r="r" b="b"/>
            <a:pathLst>
              <a:path w="6649084" h="323850">
                <a:moveTo>
                  <a:pt x="6486779" y="0"/>
                </a:moveTo>
                <a:lnTo>
                  <a:pt x="161912" y="0"/>
                </a:lnTo>
                <a:lnTo>
                  <a:pt x="118869" y="5783"/>
                </a:lnTo>
                <a:lnTo>
                  <a:pt x="80192" y="22105"/>
                </a:lnTo>
                <a:lnTo>
                  <a:pt x="47423" y="47423"/>
                </a:lnTo>
                <a:lnTo>
                  <a:pt x="22105" y="80192"/>
                </a:lnTo>
                <a:lnTo>
                  <a:pt x="5783" y="118869"/>
                </a:lnTo>
                <a:lnTo>
                  <a:pt x="0" y="161924"/>
                </a:lnTo>
                <a:lnTo>
                  <a:pt x="5783" y="204967"/>
                </a:lnTo>
                <a:lnTo>
                  <a:pt x="22105" y="243644"/>
                </a:lnTo>
                <a:lnTo>
                  <a:pt x="47423" y="276413"/>
                </a:lnTo>
                <a:lnTo>
                  <a:pt x="80192" y="301731"/>
                </a:lnTo>
                <a:lnTo>
                  <a:pt x="118869" y="318053"/>
                </a:lnTo>
                <a:lnTo>
                  <a:pt x="161912" y="323837"/>
                </a:lnTo>
                <a:lnTo>
                  <a:pt x="6486779" y="323837"/>
                </a:lnTo>
                <a:lnTo>
                  <a:pt x="6529826" y="318053"/>
                </a:lnTo>
                <a:lnTo>
                  <a:pt x="6568507" y="301731"/>
                </a:lnTo>
                <a:lnTo>
                  <a:pt x="6601279" y="276413"/>
                </a:lnTo>
                <a:lnTo>
                  <a:pt x="6626597" y="243644"/>
                </a:lnTo>
                <a:lnTo>
                  <a:pt x="6642920" y="204967"/>
                </a:lnTo>
                <a:lnTo>
                  <a:pt x="6648704" y="161912"/>
                </a:lnTo>
                <a:lnTo>
                  <a:pt x="6642920" y="118869"/>
                </a:lnTo>
                <a:lnTo>
                  <a:pt x="6626597" y="80192"/>
                </a:lnTo>
                <a:lnTo>
                  <a:pt x="6601279" y="47423"/>
                </a:lnTo>
                <a:lnTo>
                  <a:pt x="6568507" y="22105"/>
                </a:lnTo>
                <a:lnTo>
                  <a:pt x="6529826" y="5783"/>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13" name="object 12"/>
          <p:cNvSpPr/>
          <p:nvPr/>
        </p:nvSpPr>
        <p:spPr>
          <a:xfrm>
            <a:off x="7046000" y="2177446"/>
            <a:ext cx="1079497" cy="711194"/>
          </a:xfrm>
          <a:prstGeom prst="rect">
            <a:avLst/>
          </a:prstGeom>
          <a:blipFill>
            <a:blip r:embed="rId6"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4" name="object 13"/>
          <p:cNvSpPr/>
          <p:nvPr/>
        </p:nvSpPr>
        <p:spPr>
          <a:xfrm>
            <a:off x="7148475" y="2280861"/>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5" name="object 14"/>
          <p:cNvSpPr/>
          <p:nvPr/>
        </p:nvSpPr>
        <p:spPr>
          <a:xfrm>
            <a:off x="7769900" y="2177446"/>
            <a:ext cx="1079497" cy="711194"/>
          </a:xfrm>
          <a:prstGeom prst="rect">
            <a:avLst/>
          </a:prstGeom>
          <a:blipFill>
            <a:blip r:embed="rId7"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6" name="object 15"/>
          <p:cNvSpPr/>
          <p:nvPr/>
        </p:nvSpPr>
        <p:spPr>
          <a:xfrm>
            <a:off x="7873734" y="2280861"/>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7" name="object 16"/>
          <p:cNvSpPr txBox="1"/>
          <p:nvPr/>
        </p:nvSpPr>
        <p:spPr>
          <a:xfrm>
            <a:off x="3445234" y="1958333"/>
            <a:ext cx="677545"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FFFFFF"/>
                </a:solidFill>
                <a:latin typeface="Helvetica" panose="020B0604020202020204" pitchFamily="34" charset="0"/>
                <a:cs typeface="Helvetica" panose="020B0604020202020204" pitchFamily="34" charset="0"/>
              </a:rPr>
              <a:t>Pregunta</a:t>
            </a:r>
            <a:endParaRPr sz="1200">
              <a:latin typeface="Helvetica" panose="020B0604020202020204" pitchFamily="34" charset="0"/>
              <a:cs typeface="Helvetica" panose="020B0604020202020204" pitchFamily="34" charset="0"/>
            </a:endParaRPr>
          </a:p>
        </p:txBody>
      </p:sp>
      <p:sp>
        <p:nvSpPr>
          <p:cNvPr id="18" name="object 18"/>
          <p:cNvSpPr/>
          <p:nvPr/>
        </p:nvSpPr>
        <p:spPr>
          <a:xfrm>
            <a:off x="459648" y="2653392"/>
            <a:ext cx="6649084" cy="323850"/>
          </a:xfrm>
          <a:custGeom>
            <a:avLst/>
            <a:gdLst/>
            <a:ahLst/>
            <a:cxnLst/>
            <a:rect l="l" t="t" r="r" b="b"/>
            <a:pathLst>
              <a:path w="6649084" h="323850">
                <a:moveTo>
                  <a:pt x="6486779"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6486779" y="323837"/>
                </a:lnTo>
                <a:lnTo>
                  <a:pt x="6529826" y="318053"/>
                </a:lnTo>
                <a:lnTo>
                  <a:pt x="6568507" y="301731"/>
                </a:lnTo>
                <a:lnTo>
                  <a:pt x="6601279" y="276413"/>
                </a:lnTo>
                <a:lnTo>
                  <a:pt x="6626597" y="243644"/>
                </a:lnTo>
                <a:lnTo>
                  <a:pt x="6642920" y="204967"/>
                </a:lnTo>
                <a:lnTo>
                  <a:pt x="6648704" y="161924"/>
                </a:lnTo>
                <a:lnTo>
                  <a:pt x="6642920" y="118881"/>
                </a:lnTo>
                <a:lnTo>
                  <a:pt x="6626597" y="80201"/>
                </a:lnTo>
                <a:lnTo>
                  <a:pt x="6601279" y="47429"/>
                </a:lnTo>
                <a:lnTo>
                  <a:pt x="6568507" y="22109"/>
                </a:lnTo>
                <a:lnTo>
                  <a:pt x="6529826" y="5784"/>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19" name="object 19"/>
          <p:cNvSpPr/>
          <p:nvPr/>
        </p:nvSpPr>
        <p:spPr>
          <a:xfrm>
            <a:off x="7046000" y="2545746"/>
            <a:ext cx="1079497" cy="723894"/>
          </a:xfrm>
          <a:prstGeom prst="rect">
            <a:avLst/>
          </a:prstGeom>
          <a:blipFill>
            <a:blip r:embed="rId8"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0" name="object 20"/>
          <p:cNvSpPr/>
          <p:nvPr/>
        </p:nvSpPr>
        <p:spPr>
          <a:xfrm>
            <a:off x="7148475" y="2653392"/>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4"/>
                </a:lnTo>
                <a:lnTo>
                  <a:pt x="681526" y="118881"/>
                </a:lnTo>
                <a:lnTo>
                  <a:pt x="665202" y="80201"/>
                </a:lnTo>
                <a:lnTo>
                  <a:pt x="639881" y="47429"/>
                </a:lnTo>
                <a:lnTo>
                  <a:pt x="607109" y="22109"/>
                </a:lnTo>
                <a:lnTo>
                  <a:pt x="568429" y="5784"/>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1" name="object 21"/>
          <p:cNvSpPr/>
          <p:nvPr/>
        </p:nvSpPr>
        <p:spPr>
          <a:xfrm>
            <a:off x="7769900" y="2545746"/>
            <a:ext cx="1079497" cy="723894"/>
          </a:xfrm>
          <a:prstGeom prst="rect">
            <a:avLst/>
          </a:prstGeom>
          <a:blipFill>
            <a:blip r:embed="rId9"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2" name="object 22"/>
          <p:cNvSpPr/>
          <p:nvPr/>
        </p:nvSpPr>
        <p:spPr>
          <a:xfrm>
            <a:off x="7873734" y="2653392"/>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4"/>
                </a:lnTo>
                <a:lnTo>
                  <a:pt x="681526" y="118881"/>
                </a:lnTo>
                <a:lnTo>
                  <a:pt x="665202" y="80201"/>
                </a:lnTo>
                <a:lnTo>
                  <a:pt x="639881" y="47429"/>
                </a:lnTo>
                <a:lnTo>
                  <a:pt x="607109" y="22109"/>
                </a:lnTo>
                <a:lnTo>
                  <a:pt x="568429" y="5784"/>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3" name="object 24"/>
          <p:cNvSpPr/>
          <p:nvPr/>
        </p:nvSpPr>
        <p:spPr>
          <a:xfrm>
            <a:off x="459648" y="3025932"/>
            <a:ext cx="6649084" cy="323850"/>
          </a:xfrm>
          <a:custGeom>
            <a:avLst/>
            <a:gdLst/>
            <a:ahLst/>
            <a:cxnLst/>
            <a:rect l="l" t="t" r="r" b="b"/>
            <a:pathLst>
              <a:path w="6649084" h="323850">
                <a:moveTo>
                  <a:pt x="6486779"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6486779" y="323837"/>
                </a:lnTo>
                <a:lnTo>
                  <a:pt x="6529826" y="318052"/>
                </a:lnTo>
                <a:lnTo>
                  <a:pt x="6568507" y="301728"/>
                </a:lnTo>
                <a:lnTo>
                  <a:pt x="6601279" y="276407"/>
                </a:lnTo>
                <a:lnTo>
                  <a:pt x="6626597" y="243635"/>
                </a:lnTo>
                <a:lnTo>
                  <a:pt x="6642920" y="204955"/>
                </a:lnTo>
                <a:lnTo>
                  <a:pt x="6648704" y="161912"/>
                </a:lnTo>
                <a:lnTo>
                  <a:pt x="6642920" y="118869"/>
                </a:lnTo>
                <a:lnTo>
                  <a:pt x="6626597" y="80192"/>
                </a:lnTo>
                <a:lnTo>
                  <a:pt x="6601279" y="47423"/>
                </a:lnTo>
                <a:lnTo>
                  <a:pt x="6568507" y="22105"/>
                </a:lnTo>
                <a:lnTo>
                  <a:pt x="6529826" y="5783"/>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24" name="object 25"/>
          <p:cNvSpPr/>
          <p:nvPr/>
        </p:nvSpPr>
        <p:spPr>
          <a:xfrm>
            <a:off x="7046000" y="2914046"/>
            <a:ext cx="1079497" cy="723894"/>
          </a:xfrm>
          <a:prstGeom prst="rect">
            <a:avLst/>
          </a:prstGeom>
          <a:blipFill>
            <a:blip r:embed="rId10"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5" name="object 26"/>
          <p:cNvSpPr/>
          <p:nvPr/>
        </p:nvSpPr>
        <p:spPr>
          <a:xfrm>
            <a:off x="7148475" y="3025932"/>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6" name="object 27"/>
          <p:cNvSpPr/>
          <p:nvPr/>
        </p:nvSpPr>
        <p:spPr>
          <a:xfrm>
            <a:off x="7769900" y="2914046"/>
            <a:ext cx="1079497" cy="723894"/>
          </a:xfrm>
          <a:prstGeom prst="rect">
            <a:avLst/>
          </a:prstGeom>
          <a:blipFill>
            <a:blip r:embed="rId11"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7" name="object 28"/>
          <p:cNvSpPr/>
          <p:nvPr/>
        </p:nvSpPr>
        <p:spPr>
          <a:xfrm>
            <a:off x="7873734" y="3025932"/>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8" name="object 30"/>
          <p:cNvSpPr/>
          <p:nvPr/>
        </p:nvSpPr>
        <p:spPr>
          <a:xfrm>
            <a:off x="459648" y="3398461"/>
            <a:ext cx="6649084" cy="323850"/>
          </a:xfrm>
          <a:custGeom>
            <a:avLst/>
            <a:gdLst/>
            <a:ahLst/>
            <a:cxnLst/>
            <a:rect l="l" t="t" r="r" b="b"/>
            <a:pathLst>
              <a:path w="6649084" h="323850">
                <a:moveTo>
                  <a:pt x="6486779" y="0"/>
                </a:moveTo>
                <a:lnTo>
                  <a:pt x="161912" y="0"/>
                </a:lnTo>
                <a:lnTo>
                  <a:pt x="118869" y="5783"/>
                </a:lnTo>
                <a:lnTo>
                  <a:pt x="80192" y="22105"/>
                </a:lnTo>
                <a:lnTo>
                  <a:pt x="47423" y="47423"/>
                </a:lnTo>
                <a:lnTo>
                  <a:pt x="22105" y="80192"/>
                </a:lnTo>
                <a:lnTo>
                  <a:pt x="5783" y="118869"/>
                </a:lnTo>
                <a:lnTo>
                  <a:pt x="0" y="161924"/>
                </a:lnTo>
                <a:lnTo>
                  <a:pt x="5783" y="204967"/>
                </a:lnTo>
                <a:lnTo>
                  <a:pt x="22105" y="243644"/>
                </a:lnTo>
                <a:lnTo>
                  <a:pt x="47423" y="276413"/>
                </a:lnTo>
                <a:lnTo>
                  <a:pt x="80192" y="301731"/>
                </a:lnTo>
                <a:lnTo>
                  <a:pt x="118869" y="318053"/>
                </a:lnTo>
                <a:lnTo>
                  <a:pt x="161912" y="323837"/>
                </a:lnTo>
                <a:lnTo>
                  <a:pt x="6486779" y="323837"/>
                </a:lnTo>
                <a:lnTo>
                  <a:pt x="6529826" y="318053"/>
                </a:lnTo>
                <a:lnTo>
                  <a:pt x="6568507" y="301731"/>
                </a:lnTo>
                <a:lnTo>
                  <a:pt x="6601279" y="276413"/>
                </a:lnTo>
                <a:lnTo>
                  <a:pt x="6626597" y="243644"/>
                </a:lnTo>
                <a:lnTo>
                  <a:pt x="6642920" y="204967"/>
                </a:lnTo>
                <a:lnTo>
                  <a:pt x="6648704" y="161912"/>
                </a:lnTo>
                <a:lnTo>
                  <a:pt x="6642920" y="118869"/>
                </a:lnTo>
                <a:lnTo>
                  <a:pt x="6626597" y="80192"/>
                </a:lnTo>
                <a:lnTo>
                  <a:pt x="6601279" y="47423"/>
                </a:lnTo>
                <a:lnTo>
                  <a:pt x="6568507" y="22105"/>
                </a:lnTo>
                <a:lnTo>
                  <a:pt x="6529826" y="5783"/>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29" name="object 31"/>
          <p:cNvSpPr/>
          <p:nvPr/>
        </p:nvSpPr>
        <p:spPr>
          <a:xfrm>
            <a:off x="7046000" y="3295046"/>
            <a:ext cx="1079497" cy="711199"/>
          </a:xfrm>
          <a:prstGeom prst="rect">
            <a:avLst/>
          </a:prstGeom>
          <a:blipFill>
            <a:blip r:embed="rId6"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0" name="object 32"/>
          <p:cNvSpPr/>
          <p:nvPr/>
        </p:nvSpPr>
        <p:spPr>
          <a:xfrm>
            <a:off x="7148475" y="3398461"/>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1" name="object 33"/>
          <p:cNvSpPr/>
          <p:nvPr/>
        </p:nvSpPr>
        <p:spPr>
          <a:xfrm>
            <a:off x="7769900" y="3295046"/>
            <a:ext cx="1079497" cy="711199"/>
          </a:xfrm>
          <a:prstGeom prst="rect">
            <a:avLst/>
          </a:prstGeom>
          <a:blipFill>
            <a:blip r:embed="rId7"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2" name="object 34"/>
          <p:cNvSpPr/>
          <p:nvPr/>
        </p:nvSpPr>
        <p:spPr>
          <a:xfrm>
            <a:off x="7873734" y="3398461"/>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3" name="object 36"/>
          <p:cNvSpPr/>
          <p:nvPr/>
        </p:nvSpPr>
        <p:spPr>
          <a:xfrm>
            <a:off x="459648" y="3770991"/>
            <a:ext cx="6649084" cy="323850"/>
          </a:xfrm>
          <a:custGeom>
            <a:avLst/>
            <a:gdLst/>
            <a:ahLst/>
            <a:cxnLst/>
            <a:rect l="l" t="t" r="r" b="b"/>
            <a:pathLst>
              <a:path w="6649084" h="323850">
                <a:moveTo>
                  <a:pt x="6486779" y="0"/>
                </a:moveTo>
                <a:lnTo>
                  <a:pt x="161912" y="0"/>
                </a:lnTo>
                <a:lnTo>
                  <a:pt x="118869" y="5784"/>
                </a:lnTo>
                <a:lnTo>
                  <a:pt x="80192" y="22109"/>
                </a:lnTo>
                <a:lnTo>
                  <a:pt x="47423" y="47429"/>
                </a:lnTo>
                <a:lnTo>
                  <a:pt x="22105" y="80201"/>
                </a:lnTo>
                <a:lnTo>
                  <a:pt x="5783" y="118881"/>
                </a:lnTo>
                <a:lnTo>
                  <a:pt x="0" y="161925"/>
                </a:lnTo>
                <a:lnTo>
                  <a:pt x="5783" y="204967"/>
                </a:lnTo>
                <a:lnTo>
                  <a:pt x="22105" y="243644"/>
                </a:lnTo>
                <a:lnTo>
                  <a:pt x="47423" y="276413"/>
                </a:lnTo>
                <a:lnTo>
                  <a:pt x="80192" y="301731"/>
                </a:lnTo>
                <a:lnTo>
                  <a:pt x="118869" y="318053"/>
                </a:lnTo>
                <a:lnTo>
                  <a:pt x="161912" y="323837"/>
                </a:lnTo>
                <a:lnTo>
                  <a:pt x="6486779" y="323837"/>
                </a:lnTo>
                <a:lnTo>
                  <a:pt x="6529826" y="318053"/>
                </a:lnTo>
                <a:lnTo>
                  <a:pt x="6568507" y="301731"/>
                </a:lnTo>
                <a:lnTo>
                  <a:pt x="6601279" y="276413"/>
                </a:lnTo>
                <a:lnTo>
                  <a:pt x="6626597" y="243644"/>
                </a:lnTo>
                <a:lnTo>
                  <a:pt x="6642920" y="204967"/>
                </a:lnTo>
                <a:lnTo>
                  <a:pt x="6648704" y="161925"/>
                </a:lnTo>
                <a:lnTo>
                  <a:pt x="6642920" y="118881"/>
                </a:lnTo>
                <a:lnTo>
                  <a:pt x="6626597" y="80201"/>
                </a:lnTo>
                <a:lnTo>
                  <a:pt x="6601279" y="47429"/>
                </a:lnTo>
                <a:lnTo>
                  <a:pt x="6568507" y="22109"/>
                </a:lnTo>
                <a:lnTo>
                  <a:pt x="6529826" y="5784"/>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34" name="object 37"/>
          <p:cNvSpPr/>
          <p:nvPr/>
        </p:nvSpPr>
        <p:spPr>
          <a:xfrm>
            <a:off x="7046000" y="3663346"/>
            <a:ext cx="1079497" cy="723900"/>
          </a:xfrm>
          <a:prstGeom prst="rect">
            <a:avLst/>
          </a:prstGeom>
          <a:blipFill>
            <a:blip r:embed="rId8"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5" name="object 38"/>
          <p:cNvSpPr/>
          <p:nvPr/>
        </p:nvSpPr>
        <p:spPr>
          <a:xfrm>
            <a:off x="7148475" y="3770991"/>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5"/>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5"/>
                </a:lnTo>
                <a:lnTo>
                  <a:pt x="681526" y="118881"/>
                </a:lnTo>
                <a:lnTo>
                  <a:pt x="665202" y="80201"/>
                </a:lnTo>
                <a:lnTo>
                  <a:pt x="639881" y="47429"/>
                </a:lnTo>
                <a:lnTo>
                  <a:pt x="607109" y="22109"/>
                </a:lnTo>
                <a:lnTo>
                  <a:pt x="568429" y="5784"/>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6" name="object 39"/>
          <p:cNvSpPr/>
          <p:nvPr/>
        </p:nvSpPr>
        <p:spPr>
          <a:xfrm>
            <a:off x="7769900" y="3663346"/>
            <a:ext cx="1079497" cy="723900"/>
          </a:xfrm>
          <a:prstGeom prst="rect">
            <a:avLst/>
          </a:prstGeom>
          <a:blipFill>
            <a:blip r:embed="rId9"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7" name="object 40"/>
          <p:cNvSpPr/>
          <p:nvPr/>
        </p:nvSpPr>
        <p:spPr>
          <a:xfrm>
            <a:off x="7873734" y="3770991"/>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5"/>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5"/>
                </a:lnTo>
                <a:lnTo>
                  <a:pt x="681526" y="118881"/>
                </a:lnTo>
                <a:lnTo>
                  <a:pt x="665202" y="80201"/>
                </a:lnTo>
                <a:lnTo>
                  <a:pt x="639881" y="47429"/>
                </a:lnTo>
                <a:lnTo>
                  <a:pt x="607109" y="22109"/>
                </a:lnTo>
                <a:lnTo>
                  <a:pt x="568429" y="5784"/>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8" name="object 42"/>
          <p:cNvSpPr/>
          <p:nvPr/>
        </p:nvSpPr>
        <p:spPr>
          <a:xfrm>
            <a:off x="459648" y="4143532"/>
            <a:ext cx="6649084" cy="323850"/>
          </a:xfrm>
          <a:custGeom>
            <a:avLst/>
            <a:gdLst/>
            <a:ahLst/>
            <a:cxnLst/>
            <a:rect l="l" t="t" r="r" b="b"/>
            <a:pathLst>
              <a:path w="6649084" h="323850">
                <a:moveTo>
                  <a:pt x="6486779"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6486779" y="323837"/>
                </a:lnTo>
                <a:lnTo>
                  <a:pt x="6529826" y="318052"/>
                </a:lnTo>
                <a:lnTo>
                  <a:pt x="6568507" y="301728"/>
                </a:lnTo>
                <a:lnTo>
                  <a:pt x="6601279" y="276407"/>
                </a:lnTo>
                <a:lnTo>
                  <a:pt x="6626597" y="243635"/>
                </a:lnTo>
                <a:lnTo>
                  <a:pt x="6642920" y="204955"/>
                </a:lnTo>
                <a:lnTo>
                  <a:pt x="6648704" y="161912"/>
                </a:lnTo>
                <a:lnTo>
                  <a:pt x="6642920" y="118869"/>
                </a:lnTo>
                <a:lnTo>
                  <a:pt x="6626597" y="80192"/>
                </a:lnTo>
                <a:lnTo>
                  <a:pt x="6601279" y="47423"/>
                </a:lnTo>
                <a:lnTo>
                  <a:pt x="6568507" y="22105"/>
                </a:lnTo>
                <a:lnTo>
                  <a:pt x="6529826" y="5783"/>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39" name="object 43"/>
          <p:cNvSpPr/>
          <p:nvPr/>
        </p:nvSpPr>
        <p:spPr>
          <a:xfrm>
            <a:off x="7046000" y="4031646"/>
            <a:ext cx="1079497" cy="723900"/>
          </a:xfrm>
          <a:prstGeom prst="rect">
            <a:avLst/>
          </a:prstGeom>
          <a:blipFill>
            <a:blip r:embed="rId10"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40" name="object 44"/>
          <p:cNvSpPr/>
          <p:nvPr/>
        </p:nvSpPr>
        <p:spPr>
          <a:xfrm>
            <a:off x="7148475" y="4143532"/>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41" name="object 45"/>
          <p:cNvSpPr/>
          <p:nvPr/>
        </p:nvSpPr>
        <p:spPr>
          <a:xfrm>
            <a:off x="7769900" y="4031646"/>
            <a:ext cx="1079497" cy="723900"/>
          </a:xfrm>
          <a:prstGeom prst="rect">
            <a:avLst/>
          </a:prstGeom>
          <a:blipFill>
            <a:blip r:embed="rId11"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42" name="object 46"/>
          <p:cNvSpPr/>
          <p:nvPr/>
        </p:nvSpPr>
        <p:spPr>
          <a:xfrm>
            <a:off x="7873734" y="4143532"/>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43" name="object 47"/>
          <p:cNvSpPr txBox="1"/>
          <p:nvPr/>
        </p:nvSpPr>
        <p:spPr>
          <a:xfrm>
            <a:off x="577423" y="2276391"/>
            <a:ext cx="6455875" cy="259045"/>
          </a:xfrm>
          <a:prstGeom prst="rect">
            <a:avLst/>
          </a:prstGeom>
        </p:spPr>
        <p:txBody>
          <a:bodyPr vert="horz" wrap="square" lIns="0" tIns="12700" rIns="0" bIns="0" rtlCol="0">
            <a:spAutoFit/>
          </a:bodyPr>
          <a:lstStyle/>
          <a:p>
            <a:pPr marL="12700">
              <a:spcBef>
                <a:spcPts val="100"/>
              </a:spcBef>
            </a:pPr>
            <a:r>
              <a:rPr sz="1600" dirty="0">
                <a:latin typeface="Helvetica" panose="020B0604020202020204" pitchFamily="34" charset="0"/>
                <a:cs typeface="Helvetica" panose="020B0604020202020204" pitchFamily="34" charset="0"/>
              </a:rPr>
              <a:t>En asuntos de dinero soy </a:t>
            </a:r>
            <a:r>
              <a:rPr sz="1600" dirty="0" err="1">
                <a:latin typeface="Helvetica" panose="020B0604020202020204" pitchFamily="34" charset="0"/>
                <a:cs typeface="Helvetica" panose="020B0604020202020204" pitchFamily="34" charset="0"/>
              </a:rPr>
              <a:t>disciplinado</a:t>
            </a:r>
            <a:r>
              <a:rPr sz="1600" dirty="0">
                <a:latin typeface="Helvetica" panose="020B0604020202020204" pitchFamily="34" charset="0"/>
                <a:cs typeface="Helvetica" panose="020B0604020202020204" pitchFamily="34" charset="0"/>
              </a:rPr>
              <a:t>(a).</a:t>
            </a:r>
          </a:p>
        </p:txBody>
      </p:sp>
      <p:sp>
        <p:nvSpPr>
          <p:cNvPr id="44" name="object 48"/>
          <p:cNvSpPr txBox="1"/>
          <p:nvPr/>
        </p:nvSpPr>
        <p:spPr>
          <a:xfrm>
            <a:off x="7413443" y="1968412"/>
            <a:ext cx="316713" cy="197490"/>
          </a:xfrm>
          <a:prstGeom prst="rect">
            <a:avLst/>
          </a:prstGeom>
        </p:spPr>
        <p:txBody>
          <a:bodyPr vert="horz" wrap="square" lIns="0" tIns="12700" rIns="0" bIns="0" rtlCol="0">
            <a:spAutoFit/>
          </a:bodyPr>
          <a:lstStyle/>
          <a:p>
            <a:pPr marL="12700">
              <a:lnSpc>
                <a:spcPct val="100000"/>
              </a:lnSpc>
              <a:spcBef>
                <a:spcPts val="100"/>
              </a:spcBef>
            </a:pPr>
            <a:r>
              <a:rPr sz="1200" b="1" spc="70" dirty="0">
                <a:solidFill>
                  <a:srgbClr val="FFFFFF"/>
                </a:solidFill>
                <a:latin typeface="Helvetica" panose="020B0604020202020204" pitchFamily="34" charset="0"/>
                <a:cs typeface="Helvetica" panose="020B0604020202020204" pitchFamily="34" charset="0"/>
              </a:rPr>
              <a:t>Sí</a:t>
            </a:r>
            <a:endParaRPr sz="1200" dirty="0">
              <a:latin typeface="Helvetica" panose="020B0604020202020204" pitchFamily="34" charset="0"/>
              <a:cs typeface="Helvetica" panose="020B0604020202020204" pitchFamily="34" charset="0"/>
            </a:endParaRPr>
          </a:p>
        </p:txBody>
      </p:sp>
      <p:sp>
        <p:nvSpPr>
          <p:cNvPr id="45" name="object 49"/>
          <p:cNvSpPr txBox="1"/>
          <p:nvPr/>
        </p:nvSpPr>
        <p:spPr>
          <a:xfrm>
            <a:off x="8109150" y="1968412"/>
            <a:ext cx="215900" cy="197490"/>
          </a:xfrm>
          <a:prstGeom prst="rect">
            <a:avLst/>
          </a:prstGeom>
        </p:spPr>
        <p:txBody>
          <a:bodyPr vert="horz" wrap="square" lIns="0" tIns="12700" rIns="0" bIns="0" rtlCol="0">
            <a:spAutoFit/>
          </a:bodyPr>
          <a:lstStyle/>
          <a:p>
            <a:pPr marL="12700">
              <a:lnSpc>
                <a:spcPct val="100000"/>
              </a:lnSpc>
              <a:spcBef>
                <a:spcPts val="100"/>
              </a:spcBef>
            </a:pPr>
            <a:r>
              <a:rPr sz="1200" b="1" spc="-80" dirty="0">
                <a:solidFill>
                  <a:srgbClr val="FFFFFF"/>
                </a:solidFill>
                <a:latin typeface="Helvetica" panose="020B0604020202020204" pitchFamily="34" charset="0"/>
                <a:cs typeface="Helvetica" panose="020B0604020202020204" pitchFamily="34" charset="0"/>
              </a:rPr>
              <a:t>No</a:t>
            </a:r>
            <a:endParaRPr sz="1200">
              <a:latin typeface="Helvetica" panose="020B0604020202020204" pitchFamily="34" charset="0"/>
              <a:cs typeface="Helvetica" panose="020B0604020202020204" pitchFamily="34" charset="0"/>
            </a:endParaRPr>
          </a:p>
        </p:txBody>
      </p:sp>
      <p:sp>
        <p:nvSpPr>
          <p:cNvPr id="46" name="object 56"/>
          <p:cNvSpPr/>
          <p:nvPr/>
        </p:nvSpPr>
        <p:spPr>
          <a:xfrm>
            <a:off x="6118183" y="1317347"/>
            <a:ext cx="502920" cy="457834"/>
          </a:xfrm>
          <a:custGeom>
            <a:avLst/>
            <a:gdLst/>
            <a:ahLst/>
            <a:cxnLst/>
            <a:rect l="l" t="t" r="r" b="b"/>
            <a:pathLst>
              <a:path w="502920" h="457835">
                <a:moveTo>
                  <a:pt x="442556" y="0"/>
                </a:moveTo>
                <a:lnTo>
                  <a:pt x="251701" y="0"/>
                </a:lnTo>
                <a:lnTo>
                  <a:pt x="228208" y="4685"/>
                </a:lnTo>
                <a:lnTo>
                  <a:pt x="208892" y="17483"/>
                </a:lnTo>
                <a:lnTo>
                  <a:pt x="195801" y="36502"/>
                </a:lnTo>
                <a:lnTo>
                  <a:pt x="190982" y="59855"/>
                </a:lnTo>
                <a:lnTo>
                  <a:pt x="190982" y="143929"/>
                </a:lnTo>
                <a:lnTo>
                  <a:pt x="60502" y="143929"/>
                </a:lnTo>
                <a:lnTo>
                  <a:pt x="37049" y="148686"/>
                </a:lnTo>
                <a:lnTo>
                  <a:pt x="17806" y="161640"/>
                </a:lnTo>
                <a:lnTo>
                  <a:pt x="4786" y="180817"/>
                </a:lnTo>
                <a:lnTo>
                  <a:pt x="0" y="204241"/>
                </a:lnTo>
                <a:lnTo>
                  <a:pt x="0" y="344436"/>
                </a:lnTo>
                <a:lnTo>
                  <a:pt x="4786" y="367759"/>
                </a:lnTo>
                <a:lnTo>
                  <a:pt x="17806" y="386713"/>
                </a:lnTo>
                <a:lnTo>
                  <a:pt x="37049" y="399445"/>
                </a:lnTo>
                <a:lnTo>
                  <a:pt x="60502" y="404101"/>
                </a:lnTo>
                <a:lnTo>
                  <a:pt x="236105" y="404101"/>
                </a:lnTo>
                <a:lnTo>
                  <a:pt x="293052" y="456349"/>
                </a:lnTo>
                <a:lnTo>
                  <a:pt x="296062" y="457593"/>
                </a:lnTo>
                <a:lnTo>
                  <a:pt x="300812" y="457593"/>
                </a:lnTo>
                <a:lnTo>
                  <a:pt x="302437" y="457314"/>
                </a:lnTo>
                <a:lnTo>
                  <a:pt x="308559" y="454609"/>
                </a:lnTo>
                <a:lnTo>
                  <a:pt x="311378" y="450202"/>
                </a:lnTo>
                <a:lnTo>
                  <a:pt x="311378" y="417042"/>
                </a:lnTo>
                <a:lnTo>
                  <a:pt x="286473" y="417042"/>
                </a:lnTo>
                <a:lnTo>
                  <a:pt x="249237" y="382714"/>
                </a:lnTo>
                <a:lnTo>
                  <a:pt x="246951" y="380631"/>
                </a:lnTo>
                <a:lnTo>
                  <a:pt x="244043" y="379196"/>
                </a:lnTo>
                <a:lnTo>
                  <a:pt x="60502" y="379196"/>
                </a:lnTo>
                <a:lnTo>
                  <a:pt x="46734" y="376501"/>
                </a:lnTo>
                <a:lnTo>
                  <a:pt x="35413" y="369112"/>
                </a:lnTo>
                <a:lnTo>
                  <a:pt x="27741" y="358076"/>
                </a:lnTo>
                <a:lnTo>
                  <a:pt x="24917" y="344436"/>
                </a:lnTo>
                <a:lnTo>
                  <a:pt x="24917" y="204241"/>
                </a:lnTo>
                <a:lnTo>
                  <a:pt x="27741" y="190500"/>
                </a:lnTo>
                <a:lnTo>
                  <a:pt x="35413" y="179241"/>
                </a:lnTo>
                <a:lnTo>
                  <a:pt x="46734" y="171630"/>
                </a:lnTo>
                <a:lnTo>
                  <a:pt x="60502" y="168833"/>
                </a:lnTo>
                <a:lnTo>
                  <a:pt x="215900" y="168833"/>
                </a:lnTo>
                <a:lnTo>
                  <a:pt x="215900" y="59855"/>
                </a:lnTo>
                <a:lnTo>
                  <a:pt x="218756" y="46187"/>
                </a:lnTo>
                <a:lnTo>
                  <a:pt x="226499" y="35090"/>
                </a:lnTo>
                <a:lnTo>
                  <a:pt x="237893" y="27640"/>
                </a:lnTo>
                <a:lnTo>
                  <a:pt x="251701" y="24917"/>
                </a:lnTo>
                <a:lnTo>
                  <a:pt x="489902" y="24917"/>
                </a:lnTo>
                <a:lnTo>
                  <a:pt x="484908" y="17483"/>
                </a:lnTo>
                <a:lnTo>
                  <a:pt x="465906" y="4685"/>
                </a:lnTo>
                <a:lnTo>
                  <a:pt x="442556" y="0"/>
                </a:lnTo>
                <a:close/>
              </a:path>
              <a:path w="502920" h="457835">
                <a:moveTo>
                  <a:pt x="305803" y="286207"/>
                </a:moveTo>
                <a:lnTo>
                  <a:pt x="292049" y="286207"/>
                </a:lnTo>
                <a:lnTo>
                  <a:pt x="286473" y="291795"/>
                </a:lnTo>
                <a:lnTo>
                  <a:pt x="286473" y="417042"/>
                </a:lnTo>
                <a:lnTo>
                  <a:pt x="311378" y="417042"/>
                </a:lnTo>
                <a:lnTo>
                  <a:pt x="311378" y="291795"/>
                </a:lnTo>
                <a:lnTo>
                  <a:pt x="305803" y="286207"/>
                </a:lnTo>
                <a:close/>
              </a:path>
              <a:path w="502920" h="457835">
                <a:moveTo>
                  <a:pt x="215900" y="168833"/>
                </a:moveTo>
                <a:lnTo>
                  <a:pt x="190982" y="168833"/>
                </a:lnTo>
                <a:lnTo>
                  <a:pt x="190982" y="305816"/>
                </a:lnTo>
                <a:lnTo>
                  <a:pt x="194157" y="310299"/>
                </a:lnTo>
                <a:lnTo>
                  <a:pt x="203187" y="314274"/>
                </a:lnTo>
                <a:lnTo>
                  <a:pt x="208572" y="313410"/>
                </a:lnTo>
                <a:lnTo>
                  <a:pt x="253308" y="272656"/>
                </a:lnTo>
                <a:lnTo>
                  <a:pt x="215900" y="272656"/>
                </a:lnTo>
                <a:lnTo>
                  <a:pt x="215900" y="168833"/>
                </a:lnTo>
                <a:close/>
              </a:path>
              <a:path w="502920" h="457835">
                <a:moveTo>
                  <a:pt x="101193" y="258800"/>
                </a:moveTo>
                <a:lnTo>
                  <a:pt x="86398" y="258800"/>
                </a:lnTo>
                <a:lnTo>
                  <a:pt x="80810" y="264375"/>
                </a:lnTo>
                <a:lnTo>
                  <a:pt x="80810" y="278130"/>
                </a:lnTo>
                <a:lnTo>
                  <a:pt x="86398" y="283705"/>
                </a:lnTo>
                <a:lnTo>
                  <a:pt x="101193" y="283705"/>
                </a:lnTo>
                <a:lnTo>
                  <a:pt x="106768" y="278130"/>
                </a:lnTo>
                <a:lnTo>
                  <a:pt x="106768" y="264375"/>
                </a:lnTo>
                <a:lnTo>
                  <a:pt x="101193" y="258800"/>
                </a:lnTo>
                <a:close/>
              </a:path>
              <a:path w="502920" h="457835">
                <a:moveTo>
                  <a:pt x="144475" y="258800"/>
                </a:moveTo>
                <a:lnTo>
                  <a:pt x="129679" y="258800"/>
                </a:lnTo>
                <a:lnTo>
                  <a:pt x="124104" y="264375"/>
                </a:lnTo>
                <a:lnTo>
                  <a:pt x="124104" y="278130"/>
                </a:lnTo>
                <a:lnTo>
                  <a:pt x="129679" y="283705"/>
                </a:lnTo>
                <a:lnTo>
                  <a:pt x="144475" y="283705"/>
                </a:lnTo>
                <a:lnTo>
                  <a:pt x="150050" y="278130"/>
                </a:lnTo>
                <a:lnTo>
                  <a:pt x="150050" y="264375"/>
                </a:lnTo>
                <a:lnTo>
                  <a:pt x="144475" y="258800"/>
                </a:lnTo>
                <a:close/>
              </a:path>
              <a:path w="502920" h="457835">
                <a:moveTo>
                  <a:pt x="273621" y="235216"/>
                </a:moveTo>
                <a:lnTo>
                  <a:pt x="243395" y="247992"/>
                </a:lnTo>
                <a:lnTo>
                  <a:pt x="242100" y="248970"/>
                </a:lnTo>
                <a:lnTo>
                  <a:pt x="215900" y="272656"/>
                </a:lnTo>
                <a:lnTo>
                  <a:pt x="253308" y="272656"/>
                </a:lnTo>
                <a:lnTo>
                  <a:pt x="260223" y="266357"/>
                </a:lnTo>
                <a:lnTo>
                  <a:pt x="266204" y="260845"/>
                </a:lnTo>
                <a:lnTo>
                  <a:pt x="267246" y="260159"/>
                </a:lnTo>
                <a:lnTo>
                  <a:pt x="268249" y="260057"/>
                </a:lnTo>
                <a:lnTo>
                  <a:pt x="443121" y="260057"/>
                </a:lnTo>
                <a:lnTo>
                  <a:pt x="465906" y="255444"/>
                </a:lnTo>
                <a:lnTo>
                  <a:pt x="484908" y="242555"/>
                </a:lnTo>
                <a:lnTo>
                  <a:pt x="489772" y="235280"/>
                </a:lnTo>
                <a:lnTo>
                  <a:pt x="278079" y="235280"/>
                </a:lnTo>
                <a:lnTo>
                  <a:pt x="273621" y="235216"/>
                </a:lnTo>
                <a:close/>
              </a:path>
              <a:path w="502920" h="457835">
                <a:moveTo>
                  <a:pt x="443121" y="260057"/>
                </a:moveTo>
                <a:lnTo>
                  <a:pt x="268249" y="260057"/>
                </a:lnTo>
                <a:lnTo>
                  <a:pt x="270814" y="260070"/>
                </a:lnTo>
                <a:lnTo>
                  <a:pt x="275272" y="260159"/>
                </a:lnTo>
                <a:lnTo>
                  <a:pt x="442619" y="260159"/>
                </a:lnTo>
                <a:lnTo>
                  <a:pt x="443121" y="260057"/>
                </a:lnTo>
                <a:close/>
              </a:path>
              <a:path w="502920" h="457835">
                <a:moveTo>
                  <a:pt x="489902" y="24917"/>
                </a:moveTo>
                <a:lnTo>
                  <a:pt x="442556" y="24917"/>
                </a:lnTo>
                <a:lnTo>
                  <a:pt x="456218" y="27640"/>
                </a:lnTo>
                <a:lnTo>
                  <a:pt x="467302" y="35090"/>
                </a:lnTo>
                <a:lnTo>
                  <a:pt x="474739" y="46187"/>
                </a:lnTo>
                <a:lnTo>
                  <a:pt x="477456" y="59855"/>
                </a:lnTo>
                <a:lnTo>
                  <a:pt x="477456" y="200050"/>
                </a:lnTo>
                <a:lnTo>
                  <a:pt x="474739" y="213763"/>
                </a:lnTo>
                <a:lnTo>
                  <a:pt x="467302" y="224961"/>
                </a:lnTo>
                <a:lnTo>
                  <a:pt x="456218" y="232511"/>
                </a:lnTo>
                <a:lnTo>
                  <a:pt x="442556" y="235280"/>
                </a:lnTo>
                <a:lnTo>
                  <a:pt x="489772" y="235280"/>
                </a:lnTo>
                <a:lnTo>
                  <a:pt x="497685" y="223444"/>
                </a:lnTo>
                <a:lnTo>
                  <a:pt x="502361" y="200050"/>
                </a:lnTo>
                <a:lnTo>
                  <a:pt x="502361" y="59855"/>
                </a:lnTo>
                <a:lnTo>
                  <a:pt x="497685" y="36502"/>
                </a:lnTo>
                <a:lnTo>
                  <a:pt x="489902" y="24917"/>
                </a:lnTo>
                <a:close/>
              </a:path>
              <a:path w="502920" h="457835">
                <a:moveTo>
                  <a:pt x="351205" y="172034"/>
                </a:moveTo>
                <a:lnTo>
                  <a:pt x="337451" y="172034"/>
                </a:lnTo>
                <a:lnTo>
                  <a:pt x="332143" y="177596"/>
                </a:lnTo>
                <a:lnTo>
                  <a:pt x="332143" y="191465"/>
                </a:lnTo>
                <a:lnTo>
                  <a:pt x="337451" y="196989"/>
                </a:lnTo>
                <a:lnTo>
                  <a:pt x="351205" y="196989"/>
                </a:lnTo>
                <a:lnTo>
                  <a:pt x="356680" y="191465"/>
                </a:lnTo>
                <a:lnTo>
                  <a:pt x="356781" y="177596"/>
                </a:lnTo>
                <a:lnTo>
                  <a:pt x="351205" y="172034"/>
                </a:lnTo>
                <a:close/>
              </a:path>
              <a:path w="502920" h="457835">
                <a:moveTo>
                  <a:pt x="381865" y="95592"/>
                </a:moveTo>
                <a:lnTo>
                  <a:pt x="353923" y="95592"/>
                </a:lnTo>
                <a:lnTo>
                  <a:pt x="359448" y="101130"/>
                </a:lnTo>
                <a:lnTo>
                  <a:pt x="359448" y="111277"/>
                </a:lnTo>
                <a:lnTo>
                  <a:pt x="355384" y="114947"/>
                </a:lnTo>
                <a:lnTo>
                  <a:pt x="349173" y="120154"/>
                </a:lnTo>
                <a:lnTo>
                  <a:pt x="343063" y="125467"/>
                </a:lnTo>
                <a:lnTo>
                  <a:pt x="337342" y="131692"/>
                </a:lnTo>
                <a:lnTo>
                  <a:pt x="333123" y="139203"/>
                </a:lnTo>
                <a:lnTo>
                  <a:pt x="331520" y="148374"/>
                </a:lnTo>
                <a:lnTo>
                  <a:pt x="331584" y="155219"/>
                </a:lnTo>
                <a:lnTo>
                  <a:pt x="337146" y="160540"/>
                </a:lnTo>
                <a:lnTo>
                  <a:pt x="350964" y="160540"/>
                </a:lnTo>
                <a:lnTo>
                  <a:pt x="356489" y="155041"/>
                </a:lnTo>
                <a:lnTo>
                  <a:pt x="356425" y="146405"/>
                </a:lnTo>
                <a:lnTo>
                  <a:pt x="362127" y="141719"/>
                </a:lnTo>
                <a:lnTo>
                  <a:pt x="384352" y="107873"/>
                </a:lnTo>
                <a:lnTo>
                  <a:pt x="381865" y="95592"/>
                </a:lnTo>
                <a:close/>
              </a:path>
              <a:path w="502920" h="457835">
                <a:moveTo>
                  <a:pt x="347129" y="70700"/>
                </a:moveTo>
                <a:lnTo>
                  <a:pt x="312823" y="93450"/>
                </a:lnTo>
                <a:lnTo>
                  <a:pt x="309892" y="114808"/>
                </a:lnTo>
                <a:lnTo>
                  <a:pt x="315468" y="120383"/>
                </a:lnTo>
                <a:lnTo>
                  <a:pt x="329234" y="120383"/>
                </a:lnTo>
                <a:lnTo>
                  <a:pt x="334810" y="114808"/>
                </a:lnTo>
                <a:lnTo>
                  <a:pt x="334810" y="101130"/>
                </a:lnTo>
                <a:lnTo>
                  <a:pt x="340334" y="95592"/>
                </a:lnTo>
                <a:lnTo>
                  <a:pt x="381865" y="95592"/>
                </a:lnTo>
                <a:lnTo>
                  <a:pt x="381422" y="93407"/>
                </a:lnTo>
                <a:lnTo>
                  <a:pt x="373437" y="81591"/>
                </a:lnTo>
                <a:lnTo>
                  <a:pt x="361603" y="73623"/>
                </a:lnTo>
                <a:lnTo>
                  <a:pt x="347129" y="70700"/>
                </a:lnTo>
                <a:close/>
              </a:path>
            </a:pathLst>
          </a:custGeom>
          <a:solidFill>
            <a:srgbClr val="FFFFFF"/>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 name="Rectángulo 2"/>
          <p:cNvSpPr/>
          <p:nvPr/>
        </p:nvSpPr>
        <p:spPr>
          <a:xfrm>
            <a:off x="466942" y="2632271"/>
            <a:ext cx="6641790" cy="338554"/>
          </a:xfrm>
          <a:prstGeom prst="rect">
            <a:avLst/>
          </a:prstGeom>
        </p:spPr>
        <p:txBody>
          <a:bodyPr wrap="square">
            <a:spAutoFit/>
          </a:bodyPr>
          <a:lstStyle/>
          <a:p>
            <a:pPr marL="12700" marR="419100"/>
            <a:r>
              <a:rPr lang="es-CO" sz="1600" dirty="0">
                <a:latin typeface="Helvetica" panose="020B0604020202020204" pitchFamily="34" charset="0"/>
                <a:cs typeface="Helvetica" panose="020B0604020202020204" pitchFamily="34" charset="0"/>
              </a:rPr>
              <a:t>Me gusta planear mi vida y me esfuerzo por respetar los planes.  </a:t>
            </a:r>
          </a:p>
        </p:txBody>
      </p:sp>
      <p:sp>
        <p:nvSpPr>
          <p:cNvPr id="47" name="Rectángulo 46"/>
          <p:cNvSpPr/>
          <p:nvPr/>
        </p:nvSpPr>
        <p:spPr>
          <a:xfrm>
            <a:off x="525252" y="3001603"/>
            <a:ext cx="6084806" cy="338554"/>
          </a:xfrm>
          <a:prstGeom prst="rect">
            <a:avLst/>
          </a:prstGeom>
        </p:spPr>
        <p:txBody>
          <a:bodyPr wrap="square">
            <a:spAutoFit/>
          </a:bodyPr>
          <a:lstStyle/>
          <a:p>
            <a:pPr marL="12700" marR="419100"/>
            <a:r>
              <a:rPr lang="es-CO" sz="1600" dirty="0">
                <a:latin typeface="Helvetica" panose="020B0604020202020204" pitchFamily="34" charset="0"/>
                <a:cs typeface="Helvetica" panose="020B0604020202020204" pitchFamily="34" charset="0"/>
              </a:rPr>
              <a:t>Mis ingresos me dan buen sustento para la vida diaria.</a:t>
            </a:r>
          </a:p>
        </p:txBody>
      </p:sp>
      <p:sp>
        <p:nvSpPr>
          <p:cNvPr id="48" name="Rectángulo 47"/>
          <p:cNvSpPr/>
          <p:nvPr/>
        </p:nvSpPr>
        <p:spPr>
          <a:xfrm>
            <a:off x="488685" y="3338491"/>
            <a:ext cx="6545099" cy="338554"/>
          </a:xfrm>
          <a:prstGeom prst="rect">
            <a:avLst/>
          </a:prstGeom>
        </p:spPr>
        <p:txBody>
          <a:bodyPr wrap="square">
            <a:spAutoFit/>
          </a:bodyPr>
          <a:lstStyle/>
          <a:p>
            <a:pPr marL="12700" marR="5080"/>
            <a:r>
              <a:rPr lang="es-CO" sz="1600" dirty="0">
                <a:latin typeface="Helvetica" panose="020B0604020202020204" pitchFamily="34" charset="0"/>
                <a:cs typeface="Helvetica" panose="020B0604020202020204" pitchFamily="34" charset="0"/>
              </a:rPr>
              <a:t>Tengo un buen panorama de mis cuentas, mi patrimonio y mis deudas</a:t>
            </a:r>
          </a:p>
        </p:txBody>
      </p:sp>
      <p:sp>
        <p:nvSpPr>
          <p:cNvPr id="49" name="Rectángulo 48"/>
          <p:cNvSpPr/>
          <p:nvPr/>
        </p:nvSpPr>
        <p:spPr>
          <a:xfrm>
            <a:off x="394710" y="3756502"/>
            <a:ext cx="6651289" cy="584775"/>
          </a:xfrm>
          <a:prstGeom prst="rect">
            <a:avLst/>
          </a:prstGeom>
        </p:spPr>
        <p:txBody>
          <a:bodyPr wrap="square">
            <a:spAutoFit/>
          </a:bodyPr>
          <a:lstStyle/>
          <a:p>
            <a:pPr marL="12700" marR="5080"/>
            <a:r>
              <a:rPr lang="es-CO" sz="1600" dirty="0">
                <a:latin typeface="Helvetica" panose="020B0604020202020204" pitchFamily="34" charset="0"/>
                <a:cs typeface="Helvetica" panose="020B0604020202020204" pitchFamily="34" charset="0"/>
              </a:rPr>
              <a:t>.  Se calcular mi capacidad de pago</a:t>
            </a:r>
          </a:p>
          <a:p>
            <a:pPr>
              <a:spcBef>
                <a:spcPts val="30"/>
              </a:spcBef>
            </a:pPr>
            <a:endParaRPr lang="es-CO" sz="1600" dirty="0">
              <a:latin typeface="Helvetica" panose="020B0604020202020204" pitchFamily="34" charset="0"/>
              <a:cs typeface="Helvetica" panose="020B0604020202020204" pitchFamily="34" charset="0"/>
            </a:endParaRPr>
          </a:p>
        </p:txBody>
      </p:sp>
      <p:sp>
        <p:nvSpPr>
          <p:cNvPr id="50" name="Rectángulo 49"/>
          <p:cNvSpPr/>
          <p:nvPr/>
        </p:nvSpPr>
        <p:spPr>
          <a:xfrm>
            <a:off x="525252" y="4128347"/>
            <a:ext cx="6231458" cy="338554"/>
          </a:xfrm>
          <a:prstGeom prst="rect">
            <a:avLst/>
          </a:prstGeom>
        </p:spPr>
        <p:txBody>
          <a:bodyPr wrap="square">
            <a:spAutoFit/>
          </a:bodyPr>
          <a:lstStyle/>
          <a:p>
            <a:pPr marL="12700">
              <a:spcBef>
                <a:spcPts val="5"/>
              </a:spcBef>
            </a:pPr>
            <a:r>
              <a:rPr lang="es-CO" sz="1600" dirty="0">
                <a:latin typeface="Helvetica" panose="020B0604020202020204" pitchFamily="34" charset="0"/>
                <a:cs typeface="Helvetica" panose="020B0604020202020204" pitchFamily="34" charset="0"/>
              </a:rPr>
              <a:t>Analizo las características de los productos de crédito</a:t>
            </a:r>
          </a:p>
        </p:txBody>
      </p:sp>
      <p:sp>
        <p:nvSpPr>
          <p:cNvPr id="51" name="object 42"/>
          <p:cNvSpPr/>
          <p:nvPr/>
        </p:nvSpPr>
        <p:spPr>
          <a:xfrm>
            <a:off x="480818" y="4498285"/>
            <a:ext cx="6649084" cy="323850"/>
          </a:xfrm>
          <a:custGeom>
            <a:avLst/>
            <a:gdLst/>
            <a:ahLst/>
            <a:cxnLst/>
            <a:rect l="l" t="t" r="r" b="b"/>
            <a:pathLst>
              <a:path w="6649084" h="323850">
                <a:moveTo>
                  <a:pt x="6486779"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6486779" y="323837"/>
                </a:lnTo>
                <a:lnTo>
                  <a:pt x="6529826" y="318052"/>
                </a:lnTo>
                <a:lnTo>
                  <a:pt x="6568507" y="301728"/>
                </a:lnTo>
                <a:lnTo>
                  <a:pt x="6601279" y="276407"/>
                </a:lnTo>
                <a:lnTo>
                  <a:pt x="6626597" y="243635"/>
                </a:lnTo>
                <a:lnTo>
                  <a:pt x="6642920" y="204955"/>
                </a:lnTo>
                <a:lnTo>
                  <a:pt x="6648704" y="161912"/>
                </a:lnTo>
                <a:lnTo>
                  <a:pt x="6642920" y="118869"/>
                </a:lnTo>
                <a:lnTo>
                  <a:pt x="6626597" y="80192"/>
                </a:lnTo>
                <a:lnTo>
                  <a:pt x="6601279" y="47423"/>
                </a:lnTo>
                <a:lnTo>
                  <a:pt x="6568507" y="22105"/>
                </a:lnTo>
                <a:lnTo>
                  <a:pt x="6529826" y="5783"/>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52" name="object 44"/>
          <p:cNvSpPr/>
          <p:nvPr/>
        </p:nvSpPr>
        <p:spPr>
          <a:xfrm>
            <a:off x="7166097" y="4511084"/>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53" name="object 46"/>
          <p:cNvSpPr/>
          <p:nvPr/>
        </p:nvSpPr>
        <p:spPr>
          <a:xfrm>
            <a:off x="7891356" y="4511084"/>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54" name="object 42"/>
          <p:cNvSpPr/>
          <p:nvPr/>
        </p:nvSpPr>
        <p:spPr>
          <a:xfrm>
            <a:off x="466942" y="4888933"/>
            <a:ext cx="6649084" cy="504000"/>
          </a:xfrm>
          <a:custGeom>
            <a:avLst/>
            <a:gdLst/>
            <a:ahLst/>
            <a:cxnLst/>
            <a:rect l="l" t="t" r="r" b="b"/>
            <a:pathLst>
              <a:path w="6649084" h="323850">
                <a:moveTo>
                  <a:pt x="6486779"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6486779" y="323837"/>
                </a:lnTo>
                <a:lnTo>
                  <a:pt x="6529826" y="318052"/>
                </a:lnTo>
                <a:lnTo>
                  <a:pt x="6568507" y="301728"/>
                </a:lnTo>
                <a:lnTo>
                  <a:pt x="6601279" y="276407"/>
                </a:lnTo>
                <a:lnTo>
                  <a:pt x="6626597" y="243635"/>
                </a:lnTo>
                <a:lnTo>
                  <a:pt x="6642920" y="204955"/>
                </a:lnTo>
                <a:lnTo>
                  <a:pt x="6648704" y="161912"/>
                </a:lnTo>
                <a:lnTo>
                  <a:pt x="6642920" y="118869"/>
                </a:lnTo>
                <a:lnTo>
                  <a:pt x="6626597" y="80192"/>
                </a:lnTo>
                <a:lnTo>
                  <a:pt x="6601279" y="47423"/>
                </a:lnTo>
                <a:lnTo>
                  <a:pt x="6568507" y="22105"/>
                </a:lnTo>
                <a:lnTo>
                  <a:pt x="6529826" y="5783"/>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55" name="object 44"/>
          <p:cNvSpPr/>
          <p:nvPr/>
        </p:nvSpPr>
        <p:spPr>
          <a:xfrm>
            <a:off x="7152221" y="4982414"/>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56" name="object 46"/>
          <p:cNvSpPr/>
          <p:nvPr/>
        </p:nvSpPr>
        <p:spPr>
          <a:xfrm>
            <a:off x="7877480" y="4982414"/>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57" name="object 42"/>
          <p:cNvSpPr/>
          <p:nvPr/>
        </p:nvSpPr>
        <p:spPr>
          <a:xfrm>
            <a:off x="480818" y="5535517"/>
            <a:ext cx="6649084" cy="504000"/>
          </a:xfrm>
          <a:custGeom>
            <a:avLst/>
            <a:gdLst/>
            <a:ahLst/>
            <a:cxnLst/>
            <a:rect l="l" t="t" r="r" b="b"/>
            <a:pathLst>
              <a:path w="6649084" h="323850">
                <a:moveTo>
                  <a:pt x="6486779"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6486779" y="323837"/>
                </a:lnTo>
                <a:lnTo>
                  <a:pt x="6529826" y="318052"/>
                </a:lnTo>
                <a:lnTo>
                  <a:pt x="6568507" y="301728"/>
                </a:lnTo>
                <a:lnTo>
                  <a:pt x="6601279" y="276407"/>
                </a:lnTo>
                <a:lnTo>
                  <a:pt x="6626597" y="243635"/>
                </a:lnTo>
                <a:lnTo>
                  <a:pt x="6642920" y="204955"/>
                </a:lnTo>
                <a:lnTo>
                  <a:pt x="6648704" y="161912"/>
                </a:lnTo>
                <a:lnTo>
                  <a:pt x="6642920" y="118869"/>
                </a:lnTo>
                <a:lnTo>
                  <a:pt x="6626597" y="80192"/>
                </a:lnTo>
                <a:lnTo>
                  <a:pt x="6601279" y="47423"/>
                </a:lnTo>
                <a:lnTo>
                  <a:pt x="6568507" y="22105"/>
                </a:lnTo>
                <a:lnTo>
                  <a:pt x="6529826" y="5783"/>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61" name="object 44"/>
          <p:cNvSpPr/>
          <p:nvPr/>
        </p:nvSpPr>
        <p:spPr>
          <a:xfrm>
            <a:off x="7166097" y="5592697"/>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62" name="object 46"/>
          <p:cNvSpPr/>
          <p:nvPr/>
        </p:nvSpPr>
        <p:spPr>
          <a:xfrm>
            <a:off x="7891356" y="5592697"/>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63" name="Rectángulo 62"/>
          <p:cNvSpPr/>
          <p:nvPr/>
        </p:nvSpPr>
        <p:spPr>
          <a:xfrm>
            <a:off x="577423" y="4493102"/>
            <a:ext cx="2799164" cy="338554"/>
          </a:xfrm>
          <a:prstGeom prst="rect">
            <a:avLst/>
          </a:prstGeom>
        </p:spPr>
        <p:txBody>
          <a:bodyPr wrap="none">
            <a:spAutoFit/>
          </a:bodyPr>
          <a:lstStyle/>
          <a:p>
            <a:pPr marL="12700">
              <a:lnSpc>
                <a:spcPct val="100000"/>
              </a:lnSpc>
              <a:spcBef>
                <a:spcPts val="100"/>
              </a:spcBef>
            </a:pPr>
            <a:r>
              <a:rPr lang="es-CO" sz="1600" dirty="0">
                <a:latin typeface="Helvetica" panose="020B0604020202020204" pitchFamily="34" charset="0"/>
                <a:cs typeface="Helvetica" panose="020B0604020202020204" pitchFamily="34" charset="0"/>
              </a:rPr>
              <a:t>Ahorro de manera constante</a:t>
            </a:r>
          </a:p>
        </p:txBody>
      </p:sp>
      <p:sp>
        <p:nvSpPr>
          <p:cNvPr id="64" name="Rectángulo 63"/>
          <p:cNvSpPr/>
          <p:nvPr/>
        </p:nvSpPr>
        <p:spPr>
          <a:xfrm>
            <a:off x="585191" y="4888933"/>
            <a:ext cx="6924758" cy="553998"/>
          </a:xfrm>
          <a:prstGeom prst="rect">
            <a:avLst/>
          </a:prstGeom>
        </p:spPr>
        <p:txBody>
          <a:bodyPr wrap="square">
            <a:spAutoFit/>
          </a:bodyPr>
          <a:lstStyle/>
          <a:p>
            <a:r>
              <a:rPr lang="es-CO" sz="1500" dirty="0">
                <a:latin typeface="Helvetica" panose="020B0604020202020204" pitchFamily="34" charset="0"/>
                <a:cs typeface="Helvetica" panose="020B0604020202020204" pitchFamily="34" charset="0"/>
              </a:rPr>
              <a:t>Podría decir que mi ingreso, es decir, mi trabajo está asegurado por lo </a:t>
            </a:r>
          </a:p>
          <a:p>
            <a:r>
              <a:rPr lang="es-CO" sz="1500" dirty="0">
                <a:latin typeface="Helvetica" panose="020B0604020202020204" pitchFamily="34" charset="0"/>
                <a:cs typeface="Helvetica" panose="020B0604020202020204" pitchFamily="34" charset="0"/>
              </a:rPr>
              <a:t>menos durante dos años</a:t>
            </a:r>
            <a:r>
              <a:rPr lang="es-CO" sz="1500" spc="-145" dirty="0">
                <a:latin typeface="Helvetica" panose="020B0604020202020204" pitchFamily="34" charset="0"/>
                <a:cs typeface="Helvetica" panose="020B0604020202020204" pitchFamily="34" charset="0"/>
              </a:rPr>
              <a:t>. </a:t>
            </a:r>
            <a:endParaRPr lang="es-CO" sz="1500" dirty="0">
              <a:latin typeface="Helvetica" panose="020B0604020202020204" pitchFamily="34" charset="0"/>
              <a:cs typeface="Helvetica" panose="020B0604020202020204" pitchFamily="34" charset="0"/>
            </a:endParaRPr>
          </a:p>
        </p:txBody>
      </p:sp>
      <p:sp>
        <p:nvSpPr>
          <p:cNvPr id="2" name="Rectángulo 1"/>
          <p:cNvSpPr/>
          <p:nvPr/>
        </p:nvSpPr>
        <p:spPr>
          <a:xfrm>
            <a:off x="585191" y="5513862"/>
            <a:ext cx="7347495" cy="584775"/>
          </a:xfrm>
          <a:prstGeom prst="rect">
            <a:avLst/>
          </a:prstGeom>
        </p:spPr>
        <p:txBody>
          <a:bodyPr wrap="square">
            <a:spAutoFit/>
          </a:bodyPr>
          <a:lstStyle/>
          <a:p>
            <a:pPr marL="12700" marR="5080"/>
            <a:r>
              <a:rPr lang="es-CO" sz="1600" dirty="0">
                <a:latin typeface="Helvetica" panose="020B0604020202020204" pitchFamily="34" charset="0"/>
                <a:cs typeface="Helvetica" panose="020B0604020202020204" pitchFamily="34" charset="0"/>
              </a:rPr>
              <a:t>He utilizado mis créditos anteriores estrictamente para los fines que </a:t>
            </a:r>
          </a:p>
          <a:p>
            <a:pPr marL="12700" marR="5080"/>
            <a:r>
              <a:rPr lang="es-CO" sz="1600" dirty="0">
                <a:latin typeface="Helvetica" panose="020B0604020202020204" pitchFamily="34" charset="0"/>
                <a:cs typeface="Helvetica" panose="020B0604020202020204" pitchFamily="34" charset="0"/>
              </a:rPr>
              <a:t>me planteé inicialmente.</a:t>
            </a:r>
          </a:p>
        </p:txBody>
      </p:sp>
    </p:spTree>
    <p:extLst>
      <p:ext uri="{BB962C8B-B14F-4D97-AF65-F5344CB8AC3E}">
        <p14:creationId xmlns:p14="http://schemas.microsoft.com/office/powerpoint/2010/main" val="1189340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object 2"/>
          <p:cNvSpPr/>
          <p:nvPr/>
        </p:nvSpPr>
        <p:spPr>
          <a:xfrm>
            <a:off x="5903000" y="1072546"/>
            <a:ext cx="1117597" cy="1117594"/>
          </a:xfrm>
          <a:prstGeom prst="rect">
            <a:avLst/>
          </a:prstGeom>
          <a:blipFill>
            <a:blip r:embed="rId3"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5" name="object 3"/>
          <p:cNvSpPr/>
          <p:nvPr/>
        </p:nvSpPr>
        <p:spPr>
          <a:xfrm>
            <a:off x="5982010" y="1158797"/>
            <a:ext cx="774700" cy="774700"/>
          </a:xfrm>
          <a:custGeom>
            <a:avLst/>
            <a:gdLst/>
            <a:ahLst/>
            <a:cxnLst/>
            <a:rect l="l" t="t" r="r" b="b"/>
            <a:pathLst>
              <a:path w="774700" h="774700">
                <a:moveTo>
                  <a:pt x="566432" y="0"/>
                </a:moveTo>
                <a:lnTo>
                  <a:pt x="208279" y="0"/>
                </a:lnTo>
                <a:lnTo>
                  <a:pt x="160525" y="5501"/>
                </a:lnTo>
                <a:lnTo>
                  <a:pt x="116686" y="21170"/>
                </a:lnTo>
                <a:lnTo>
                  <a:pt x="78013" y="45757"/>
                </a:lnTo>
                <a:lnTo>
                  <a:pt x="45758" y="78011"/>
                </a:lnTo>
                <a:lnTo>
                  <a:pt x="21170" y="116681"/>
                </a:lnTo>
                <a:lnTo>
                  <a:pt x="5501" y="160517"/>
                </a:lnTo>
                <a:lnTo>
                  <a:pt x="0" y="208267"/>
                </a:lnTo>
                <a:lnTo>
                  <a:pt x="0" y="566432"/>
                </a:lnTo>
                <a:lnTo>
                  <a:pt x="5501" y="614182"/>
                </a:lnTo>
                <a:lnTo>
                  <a:pt x="21170" y="658018"/>
                </a:lnTo>
                <a:lnTo>
                  <a:pt x="45758" y="696688"/>
                </a:lnTo>
                <a:lnTo>
                  <a:pt x="78013" y="728942"/>
                </a:lnTo>
                <a:lnTo>
                  <a:pt x="116686" y="753529"/>
                </a:lnTo>
                <a:lnTo>
                  <a:pt x="160525" y="769198"/>
                </a:lnTo>
                <a:lnTo>
                  <a:pt x="208279" y="774700"/>
                </a:lnTo>
                <a:lnTo>
                  <a:pt x="566432" y="774700"/>
                </a:lnTo>
                <a:lnTo>
                  <a:pt x="614186" y="769198"/>
                </a:lnTo>
                <a:lnTo>
                  <a:pt x="658023" y="753529"/>
                </a:lnTo>
                <a:lnTo>
                  <a:pt x="696693" y="728942"/>
                </a:lnTo>
                <a:lnTo>
                  <a:pt x="728946" y="696688"/>
                </a:lnTo>
                <a:lnTo>
                  <a:pt x="753531" y="658018"/>
                </a:lnTo>
                <a:lnTo>
                  <a:pt x="769199" y="614182"/>
                </a:lnTo>
                <a:lnTo>
                  <a:pt x="774700" y="566432"/>
                </a:lnTo>
                <a:lnTo>
                  <a:pt x="774700" y="208267"/>
                </a:lnTo>
                <a:lnTo>
                  <a:pt x="769199" y="160517"/>
                </a:lnTo>
                <a:lnTo>
                  <a:pt x="753531" y="116681"/>
                </a:lnTo>
                <a:lnTo>
                  <a:pt x="728946" y="78011"/>
                </a:lnTo>
                <a:lnTo>
                  <a:pt x="696693" y="45757"/>
                </a:lnTo>
                <a:lnTo>
                  <a:pt x="658023" y="21170"/>
                </a:lnTo>
                <a:lnTo>
                  <a:pt x="614186" y="5501"/>
                </a:lnTo>
                <a:lnTo>
                  <a:pt x="566432" y="0"/>
                </a:lnTo>
                <a:close/>
              </a:path>
            </a:pathLst>
          </a:custGeom>
          <a:solidFill>
            <a:srgbClr val="316292"/>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6" name="object 5"/>
          <p:cNvSpPr/>
          <p:nvPr/>
        </p:nvSpPr>
        <p:spPr>
          <a:xfrm>
            <a:off x="459648" y="1916792"/>
            <a:ext cx="6649084" cy="323850"/>
          </a:xfrm>
          <a:custGeom>
            <a:avLst/>
            <a:gdLst/>
            <a:ahLst/>
            <a:cxnLst/>
            <a:rect l="l" t="t" r="r" b="b"/>
            <a:pathLst>
              <a:path w="6649084" h="323850">
                <a:moveTo>
                  <a:pt x="6486779"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6486779" y="323837"/>
                </a:lnTo>
                <a:lnTo>
                  <a:pt x="6529826" y="318053"/>
                </a:lnTo>
                <a:lnTo>
                  <a:pt x="6568507" y="301731"/>
                </a:lnTo>
                <a:lnTo>
                  <a:pt x="6601279" y="276413"/>
                </a:lnTo>
                <a:lnTo>
                  <a:pt x="6626597" y="243644"/>
                </a:lnTo>
                <a:lnTo>
                  <a:pt x="6642920" y="204967"/>
                </a:lnTo>
                <a:lnTo>
                  <a:pt x="6648704" y="161924"/>
                </a:lnTo>
                <a:lnTo>
                  <a:pt x="6642920" y="118881"/>
                </a:lnTo>
                <a:lnTo>
                  <a:pt x="6626597" y="80201"/>
                </a:lnTo>
                <a:lnTo>
                  <a:pt x="6601279" y="47429"/>
                </a:lnTo>
                <a:lnTo>
                  <a:pt x="6568507" y="22109"/>
                </a:lnTo>
                <a:lnTo>
                  <a:pt x="6529826" y="5784"/>
                </a:lnTo>
                <a:lnTo>
                  <a:pt x="6486779" y="0"/>
                </a:lnTo>
                <a:close/>
              </a:path>
            </a:pathLst>
          </a:custGeom>
          <a:solidFill>
            <a:srgbClr val="316292"/>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8" name="object 6"/>
          <p:cNvSpPr/>
          <p:nvPr/>
        </p:nvSpPr>
        <p:spPr>
          <a:xfrm>
            <a:off x="7046000" y="1809146"/>
            <a:ext cx="1079497" cy="723894"/>
          </a:xfrm>
          <a:prstGeom prst="rect">
            <a:avLst/>
          </a:prstGeom>
          <a:blipFill>
            <a:blip r:embed="rId4"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9" name="object 7"/>
          <p:cNvSpPr/>
          <p:nvPr/>
        </p:nvSpPr>
        <p:spPr>
          <a:xfrm>
            <a:off x="7148475" y="1916792"/>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4"/>
                </a:lnTo>
                <a:lnTo>
                  <a:pt x="681526" y="118881"/>
                </a:lnTo>
                <a:lnTo>
                  <a:pt x="665202" y="80201"/>
                </a:lnTo>
                <a:lnTo>
                  <a:pt x="639881" y="47429"/>
                </a:lnTo>
                <a:lnTo>
                  <a:pt x="607109" y="22109"/>
                </a:lnTo>
                <a:lnTo>
                  <a:pt x="568429" y="5784"/>
                </a:lnTo>
                <a:lnTo>
                  <a:pt x="525386" y="0"/>
                </a:lnTo>
                <a:close/>
              </a:path>
            </a:pathLst>
          </a:custGeom>
          <a:solidFill>
            <a:srgbClr val="316292"/>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0" name="object 8"/>
          <p:cNvSpPr/>
          <p:nvPr/>
        </p:nvSpPr>
        <p:spPr>
          <a:xfrm>
            <a:off x="7769900" y="1809146"/>
            <a:ext cx="1079497" cy="723894"/>
          </a:xfrm>
          <a:prstGeom prst="rect">
            <a:avLst/>
          </a:prstGeom>
          <a:blipFill>
            <a:blip r:embed="rId5"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1" name="object 9"/>
          <p:cNvSpPr/>
          <p:nvPr/>
        </p:nvSpPr>
        <p:spPr>
          <a:xfrm>
            <a:off x="7873734" y="1916792"/>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4"/>
                </a:lnTo>
                <a:lnTo>
                  <a:pt x="681526" y="118881"/>
                </a:lnTo>
                <a:lnTo>
                  <a:pt x="665202" y="80201"/>
                </a:lnTo>
                <a:lnTo>
                  <a:pt x="639881" y="47429"/>
                </a:lnTo>
                <a:lnTo>
                  <a:pt x="607109" y="22109"/>
                </a:lnTo>
                <a:lnTo>
                  <a:pt x="568429" y="5784"/>
                </a:lnTo>
                <a:lnTo>
                  <a:pt x="525386" y="0"/>
                </a:lnTo>
                <a:close/>
              </a:path>
            </a:pathLst>
          </a:custGeom>
          <a:solidFill>
            <a:srgbClr val="316292"/>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2" name="object 11"/>
          <p:cNvSpPr/>
          <p:nvPr/>
        </p:nvSpPr>
        <p:spPr>
          <a:xfrm>
            <a:off x="459648" y="2280861"/>
            <a:ext cx="6649084" cy="323850"/>
          </a:xfrm>
          <a:custGeom>
            <a:avLst/>
            <a:gdLst/>
            <a:ahLst/>
            <a:cxnLst/>
            <a:rect l="l" t="t" r="r" b="b"/>
            <a:pathLst>
              <a:path w="6649084" h="323850">
                <a:moveTo>
                  <a:pt x="6486779" y="0"/>
                </a:moveTo>
                <a:lnTo>
                  <a:pt x="161912" y="0"/>
                </a:lnTo>
                <a:lnTo>
                  <a:pt x="118869" y="5783"/>
                </a:lnTo>
                <a:lnTo>
                  <a:pt x="80192" y="22105"/>
                </a:lnTo>
                <a:lnTo>
                  <a:pt x="47423" y="47423"/>
                </a:lnTo>
                <a:lnTo>
                  <a:pt x="22105" y="80192"/>
                </a:lnTo>
                <a:lnTo>
                  <a:pt x="5783" y="118869"/>
                </a:lnTo>
                <a:lnTo>
                  <a:pt x="0" y="161924"/>
                </a:lnTo>
                <a:lnTo>
                  <a:pt x="5783" y="204967"/>
                </a:lnTo>
                <a:lnTo>
                  <a:pt x="22105" y="243644"/>
                </a:lnTo>
                <a:lnTo>
                  <a:pt x="47423" y="276413"/>
                </a:lnTo>
                <a:lnTo>
                  <a:pt x="80192" y="301731"/>
                </a:lnTo>
                <a:lnTo>
                  <a:pt x="118869" y="318053"/>
                </a:lnTo>
                <a:lnTo>
                  <a:pt x="161912" y="323837"/>
                </a:lnTo>
                <a:lnTo>
                  <a:pt x="6486779" y="323837"/>
                </a:lnTo>
                <a:lnTo>
                  <a:pt x="6529826" y="318053"/>
                </a:lnTo>
                <a:lnTo>
                  <a:pt x="6568507" y="301731"/>
                </a:lnTo>
                <a:lnTo>
                  <a:pt x="6601279" y="276413"/>
                </a:lnTo>
                <a:lnTo>
                  <a:pt x="6626597" y="243644"/>
                </a:lnTo>
                <a:lnTo>
                  <a:pt x="6642920" y="204967"/>
                </a:lnTo>
                <a:lnTo>
                  <a:pt x="6648704" y="161912"/>
                </a:lnTo>
                <a:lnTo>
                  <a:pt x="6642920" y="118869"/>
                </a:lnTo>
                <a:lnTo>
                  <a:pt x="6626597" y="80192"/>
                </a:lnTo>
                <a:lnTo>
                  <a:pt x="6601279" y="47423"/>
                </a:lnTo>
                <a:lnTo>
                  <a:pt x="6568507" y="22105"/>
                </a:lnTo>
                <a:lnTo>
                  <a:pt x="6529826" y="5783"/>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13" name="object 12"/>
          <p:cNvSpPr/>
          <p:nvPr/>
        </p:nvSpPr>
        <p:spPr>
          <a:xfrm>
            <a:off x="7046000" y="2177446"/>
            <a:ext cx="1079497" cy="711194"/>
          </a:xfrm>
          <a:prstGeom prst="rect">
            <a:avLst/>
          </a:prstGeom>
          <a:blipFill>
            <a:blip r:embed="rId6"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4" name="object 13"/>
          <p:cNvSpPr/>
          <p:nvPr/>
        </p:nvSpPr>
        <p:spPr>
          <a:xfrm>
            <a:off x="7148475" y="2280861"/>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5" name="object 14"/>
          <p:cNvSpPr/>
          <p:nvPr/>
        </p:nvSpPr>
        <p:spPr>
          <a:xfrm>
            <a:off x="7769900" y="2177446"/>
            <a:ext cx="1079497" cy="711194"/>
          </a:xfrm>
          <a:prstGeom prst="rect">
            <a:avLst/>
          </a:prstGeom>
          <a:blipFill>
            <a:blip r:embed="rId7"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6" name="object 15"/>
          <p:cNvSpPr/>
          <p:nvPr/>
        </p:nvSpPr>
        <p:spPr>
          <a:xfrm>
            <a:off x="7873734" y="2280861"/>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7" name="object 16"/>
          <p:cNvSpPr txBox="1"/>
          <p:nvPr/>
        </p:nvSpPr>
        <p:spPr>
          <a:xfrm>
            <a:off x="3445234" y="1958333"/>
            <a:ext cx="677545" cy="197490"/>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FFFFFF"/>
                </a:solidFill>
                <a:latin typeface="Helvetica" panose="020B0604020202020204" pitchFamily="34" charset="0"/>
                <a:cs typeface="Helvetica" panose="020B0604020202020204" pitchFamily="34" charset="0"/>
              </a:rPr>
              <a:t>Pregunta</a:t>
            </a:r>
            <a:endParaRPr sz="1200">
              <a:latin typeface="Helvetica" panose="020B0604020202020204" pitchFamily="34" charset="0"/>
              <a:cs typeface="Helvetica" panose="020B0604020202020204" pitchFamily="34" charset="0"/>
            </a:endParaRPr>
          </a:p>
        </p:txBody>
      </p:sp>
      <p:sp>
        <p:nvSpPr>
          <p:cNvPr id="18" name="object 18"/>
          <p:cNvSpPr/>
          <p:nvPr/>
        </p:nvSpPr>
        <p:spPr>
          <a:xfrm>
            <a:off x="459648" y="2653392"/>
            <a:ext cx="6649084" cy="323850"/>
          </a:xfrm>
          <a:custGeom>
            <a:avLst/>
            <a:gdLst/>
            <a:ahLst/>
            <a:cxnLst/>
            <a:rect l="l" t="t" r="r" b="b"/>
            <a:pathLst>
              <a:path w="6649084" h="323850">
                <a:moveTo>
                  <a:pt x="6486779"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6486779" y="323837"/>
                </a:lnTo>
                <a:lnTo>
                  <a:pt x="6529826" y="318053"/>
                </a:lnTo>
                <a:lnTo>
                  <a:pt x="6568507" y="301731"/>
                </a:lnTo>
                <a:lnTo>
                  <a:pt x="6601279" y="276413"/>
                </a:lnTo>
                <a:lnTo>
                  <a:pt x="6626597" y="243644"/>
                </a:lnTo>
                <a:lnTo>
                  <a:pt x="6642920" y="204967"/>
                </a:lnTo>
                <a:lnTo>
                  <a:pt x="6648704" y="161924"/>
                </a:lnTo>
                <a:lnTo>
                  <a:pt x="6642920" y="118881"/>
                </a:lnTo>
                <a:lnTo>
                  <a:pt x="6626597" y="80201"/>
                </a:lnTo>
                <a:lnTo>
                  <a:pt x="6601279" y="47429"/>
                </a:lnTo>
                <a:lnTo>
                  <a:pt x="6568507" y="22109"/>
                </a:lnTo>
                <a:lnTo>
                  <a:pt x="6529826" y="5784"/>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19" name="object 19"/>
          <p:cNvSpPr/>
          <p:nvPr/>
        </p:nvSpPr>
        <p:spPr>
          <a:xfrm>
            <a:off x="7046000" y="2545746"/>
            <a:ext cx="1079497" cy="723894"/>
          </a:xfrm>
          <a:prstGeom prst="rect">
            <a:avLst/>
          </a:prstGeom>
          <a:blipFill>
            <a:blip r:embed="rId8"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0" name="object 20"/>
          <p:cNvSpPr/>
          <p:nvPr/>
        </p:nvSpPr>
        <p:spPr>
          <a:xfrm>
            <a:off x="7148475" y="2653392"/>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4"/>
                </a:lnTo>
                <a:lnTo>
                  <a:pt x="681526" y="118881"/>
                </a:lnTo>
                <a:lnTo>
                  <a:pt x="665202" y="80201"/>
                </a:lnTo>
                <a:lnTo>
                  <a:pt x="639881" y="47429"/>
                </a:lnTo>
                <a:lnTo>
                  <a:pt x="607109" y="22109"/>
                </a:lnTo>
                <a:lnTo>
                  <a:pt x="568429" y="5784"/>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1" name="object 21"/>
          <p:cNvSpPr/>
          <p:nvPr/>
        </p:nvSpPr>
        <p:spPr>
          <a:xfrm>
            <a:off x="7769900" y="2545746"/>
            <a:ext cx="1079497" cy="723894"/>
          </a:xfrm>
          <a:prstGeom prst="rect">
            <a:avLst/>
          </a:prstGeom>
          <a:blipFill>
            <a:blip r:embed="rId9"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2" name="object 22"/>
          <p:cNvSpPr/>
          <p:nvPr/>
        </p:nvSpPr>
        <p:spPr>
          <a:xfrm>
            <a:off x="7873734" y="2653392"/>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4"/>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4"/>
                </a:lnTo>
                <a:lnTo>
                  <a:pt x="681526" y="118881"/>
                </a:lnTo>
                <a:lnTo>
                  <a:pt x="665202" y="80201"/>
                </a:lnTo>
                <a:lnTo>
                  <a:pt x="639881" y="47429"/>
                </a:lnTo>
                <a:lnTo>
                  <a:pt x="607109" y="22109"/>
                </a:lnTo>
                <a:lnTo>
                  <a:pt x="568429" y="5784"/>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3" name="object 24"/>
          <p:cNvSpPr/>
          <p:nvPr/>
        </p:nvSpPr>
        <p:spPr>
          <a:xfrm>
            <a:off x="459648" y="3025932"/>
            <a:ext cx="6649084" cy="504000"/>
          </a:xfrm>
          <a:custGeom>
            <a:avLst/>
            <a:gdLst/>
            <a:ahLst/>
            <a:cxnLst/>
            <a:rect l="l" t="t" r="r" b="b"/>
            <a:pathLst>
              <a:path w="6649084" h="323850">
                <a:moveTo>
                  <a:pt x="6486779"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6486779" y="323837"/>
                </a:lnTo>
                <a:lnTo>
                  <a:pt x="6529826" y="318052"/>
                </a:lnTo>
                <a:lnTo>
                  <a:pt x="6568507" y="301728"/>
                </a:lnTo>
                <a:lnTo>
                  <a:pt x="6601279" y="276407"/>
                </a:lnTo>
                <a:lnTo>
                  <a:pt x="6626597" y="243635"/>
                </a:lnTo>
                <a:lnTo>
                  <a:pt x="6642920" y="204955"/>
                </a:lnTo>
                <a:lnTo>
                  <a:pt x="6648704" y="161912"/>
                </a:lnTo>
                <a:lnTo>
                  <a:pt x="6642920" y="118869"/>
                </a:lnTo>
                <a:lnTo>
                  <a:pt x="6626597" y="80192"/>
                </a:lnTo>
                <a:lnTo>
                  <a:pt x="6601279" y="47423"/>
                </a:lnTo>
                <a:lnTo>
                  <a:pt x="6568507" y="22105"/>
                </a:lnTo>
                <a:lnTo>
                  <a:pt x="6529826" y="5783"/>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24" name="object 25"/>
          <p:cNvSpPr/>
          <p:nvPr/>
        </p:nvSpPr>
        <p:spPr>
          <a:xfrm>
            <a:off x="7046000" y="2914046"/>
            <a:ext cx="1079497" cy="723894"/>
          </a:xfrm>
          <a:prstGeom prst="rect">
            <a:avLst/>
          </a:prstGeom>
          <a:blipFill>
            <a:blip r:embed="rId10"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5" name="object 26"/>
          <p:cNvSpPr/>
          <p:nvPr/>
        </p:nvSpPr>
        <p:spPr>
          <a:xfrm>
            <a:off x="7121778" y="3107715"/>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6" name="object 27"/>
          <p:cNvSpPr/>
          <p:nvPr/>
        </p:nvSpPr>
        <p:spPr>
          <a:xfrm>
            <a:off x="7769900" y="2914046"/>
            <a:ext cx="1079497" cy="723894"/>
          </a:xfrm>
          <a:prstGeom prst="rect">
            <a:avLst/>
          </a:prstGeom>
          <a:blipFill>
            <a:blip r:embed="rId11"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27" name="object 28"/>
          <p:cNvSpPr/>
          <p:nvPr/>
        </p:nvSpPr>
        <p:spPr>
          <a:xfrm>
            <a:off x="7873734" y="3120418"/>
            <a:ext cx="687705" cy="323850"/>
          </a:xfrm>
          <a:custGeom>
            <a:avLst/>
            <a:gdLst/>
            <a:ahLst/>
            <a:cxnLst/>
            <a:rect l="l" t="t" r="r" b="b"/>
            <a:pathLst>
              <a:path w="687704" h="323850">
                <a:moveTo>
                  <a:pt x="525386" y="0"/>
                </a:moveTo>
                <a:lnTo>
                  <a:pt x="161912" y="0"/>
                </a:lnTo>
                <a:lnTo>
                  <a:pt x="118869" y="5783"/>
                </a:lnTo>
                <a:lnTo>
                  <a:pt x="80192" y="22105"/>
                </a:lnTo>
                <a:lnTo>
                  <a:pt x="47423" y="47423"/>
                </a:lnTo>
                <a:lnTo>
                  <a:pt x="22105" y="80192"/>
                </a:lnTo>
                <a:lnTo>
                  <a:pt x="5783" y="118869"/>
                </a:lnTo>
                <a:lnTo>
                  <a:pt x="0" y="161912"/>
                </a:lnTo>
                <a:lnTo>
                  <a:pt x="5783" y="204955"/>
                </a:lnTo>
                <a:lnTo>
                  <a:pt x="22105" y="243635"/>
                </a:lnTo>
                <a:lnTo>
                  <a:pt x="47423" y="276407"/>
                </a:lnTo>
                <a:lnTo>
                  <a:pt x="80192" y="301728"/>
                </a:lnTo>
                <a:lnTo>
                  <a:pt x="118869" y="318052"/>
                </a:lnTo>
                <a:lnTo>
                  <a:pt x="161912" y="323837"/>
                </a:lnTo>
                <a:lnTo>
                  <a:pt x="525386" y="323837"/>
                </a:lnTo>
                <a:lnTo>
                  <a:pt x="568429" y="318052"/>
                </a:lnTo>
                <a:lnTo>
                  <a:pt x="607109" y="301728"/>
                </a:lnTo>
                <a:lnTo>
                  <a:pt x="639881" y="276407"/>
                </a:lnTo>
                <a:lnTo>
                  <a:pt x="665202" y="243635"/>
                </a:lnTo>
                <a:lnTo>
                  <a:pt x="681526" y="204955"/>
                </a:lnTo>
                <a:lnTo>
                  <a:pt x="687311" y="161912"/>
                </a:lnTo>
                <a:lnTo>
                  <a:pt x="681526" y="118869"/>
                </a:lnTo>
                <a:lnTo>
                  <a:pt x="665202" y="80192"/>
                </a:lnTo>
                <a:lnTo>
                  <a:pt x="639881" y="47423"/>
                </a:lnTo>
                <a:lnTo>
                  <a:pt x="607109" y="22105"/>
                </a:lnTo>
                <a:lnTo>
                  <a:pt x="568429" y="5783"/>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3" name="object 36"/>
          <p:cNvSpPr/>
          <p:nvPr/>
        </p:nvSpPr>
        <p:spPr>
          <a:xfrm>
            <a:off x="459648" y="3610707"/>
            <a:ext cx="6649084" cy="504000"/>
          </a:xfrm>
          <a:custGeom>
            <a:avLst/>
            <a:gdLst/>
            <a:ahLst/>
            <a:cxnLst/>
            <a:rect l="l" t="t" r="r" b="b"/>
            <a:pathLst>
              <a:path w="6649084" h="323850">
                <a:moveTo>
                  <a:pt x="6486779" y="0"/>
                </a:moveTo>
                <a:lnTo>
                  <a:pt x="161912" y="0"/>
                </a:lnTo>
                <a:lnTo>
                  <a:pt x="118869" y="5784"/>
                </a:lnTo>
                <a:lnTo>
                  <a:pt x="80192" y="22109"/>
                </a:lnTo>
                <a:lnTo>
                  <a:pt x="47423" y="47429"/>
                </a:lnTo>
                <a:lnTo>
                  <a:pt x="22105" y="80201"/>
                </a:lnTo>
                <a:lnTo>
                  <a:pt x="5783" y="118881"/>
                </a:lnTo>
                <a:lnTo>
                  <a:pt x="0" y="161925"/>
                </a:lnTo>
                <a:lnTo>
                  <a:pt x="5783" y="204967"/>
                </a:lnTo>
                <a:lnTo>
                  <a:pt x="22105" y="243644"/>
                </a:lnTo>
                <a:lnTo>
                  <a:pt x="47423" y="276413"/>
                </a:lnTo>
                <a:lnTo>
                  <a:pt x="80192" y="301731"/>
                </a:lnTo>
                <a:lnTo>
                  <a:pt x="118869" y="318053"/>
                </a:lnTo>
                <a:lnTo>
                  <a:pt x="161912" y="323837"/>
                </a:lnTo>
                <a:lnTo>
                  <a:pt x="6486779" y="323837"/>
                </a:lnTo>
                <a:lnTo>
                  <a:pt x="6529826" y="318053"/>
                </a:lnTo>
                <a:lnTo>
                  <a:pt x="6568507" y="301731"/>
                </a:lnTo>
                <a:lnTo>
                  <a:pt x="6601279" y="276413"/>
                </a:lnTo>
                <a:lnTo>
                  <a:pt x="6626597" y="243644"/>
                </a:lnTo>
                <a:lnTo>
                  <a:pt x="6642920" y="204967"/>
                </a:lnTo>
                <a:lnTo>
                  <a:pt x="6648704" y="161925"/>
                </a:lnTo>
                <a:lnTo>
                  <a:pt x="6642920" y="118881"/>
                </a:lnTo>
                <a:lnTo>
                  <a:pt x="6626597" y="80201"/>
                </a:lnTo>
                <a:lnTo>
                  <a:pt x="6601279" y="47429"/>
                </a:lnTo>
                <a:lnTo>
                  <a:pt x="6568507" y="22109"/>
                </a:lnTo>
                <a:lnTo>
                  <a:pt x="6529826" y="5784"/>
                </a:lnTo>
                <a:lnTo>
                  <a:pt x="6486779" y="0"/>
                </a:lnTo>
                <a:close/>
              </a:path>
            </a:pathLst>
          </a:custGeom>
          <a:solidFill>
            <a:srgbClr val="68BAE9">
              <a:alpha val="19999"/>
            </a:srgbClr>
          </a:solidFill>
        </p:spPr>
        <p:txBody>
          <a:bodyPr wrap="square" lIns="0" tIns="0" rIns="0" bIns="0" rtlCol="0"/>
          <a:lstStyle/>
          <a:p>
            <a:endParaRPr sz="1600">
              <a:latin typeface="Helvetica" panose="020B0604020202020204" pitchFamily="34" charset="0"/>
              <a:cs typeface="Helvetica" panose="020B0604020202020204" pitchFamily="34" charset="0"/>
            </a:endParaRPr>
          </a:p>
        </p:txBody>
      </p:sp>
      <p:sp>
        <p:nvSpPr>
          <p:cNvPr id="34" name="object 37"/>
          <p:cNvSpPr/>
          <p:nvPr/>
        </p:nvSpPr>
        <p:spPr>
          <a:xfrm>
            <a:off x="7046000" y="3352186"/>
            <a:ext cx="1079497" cy="723900"/>
          </a:xfrm>
          <a:prstGeom prst="rect">
            <a:avLst/>
          </a:prstGeom>
          <a:blipFill>
            <a:blip r:embed="rId8"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5" name="object 38"/>
          <p:cNvSpPr/>
          <p:nvPr/>
        </p:nvSpPr>
        <p:spPr>
          <a:xfrm>
            <a:off x="7134112" y="3637940"/>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5"/>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5"/>
                </a:lnTo>
                <a:lnTo>
                  <a:pt x="681526" y="118881"/>
                </a:lnTo>
                <a:lnTo>
                  <a:pt x="665202" y="80201"/>
                </a:lnTo>
                <a:lnTo>
                  <a:pt x="639881" y="47429"/>
                </a:lnTo>
                <a:lnTo>
                  <a:pt x="607109" y="22109"/>
                </a:lnTo>
                <a:lnTo>
                  <a:pt x="568429" y="5784"/>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37" name="object 40"/>
          <p:cNvSpPr/>
          <p:nvPr/>
        </p:nvSpPr>
        <p:spPr>
          <a:xfrm>
            <a:off x="7860010" y="3663346"/>
            <a:ext cx="687705" cy="323850"/>
          </a:xfrm>
          <a:custGeom>
            <a:avLst/>
            <a:gdLst/>
            <a:ahLst/>
            <a:cxnLst/>
            <a:rect l="l" t="t" r="r" b="b"/>
            <a:pathLst>
              <a:path w="687704" h="323850">
                <a:moveTo>
                  <a:pt x="525386" y="0"/>
                </a:moveTo>
                <a:lnTo>
                  <a:pt x="161912" y="0"/>
                </a:lnTo>
                <a:lnTo>
                  <a:pt x="118869" y="5784"/>
                </a:lnTo>
                <a:lnTo>
                  <a:pt x="80192" y="22109"/>
                </a:lnTo>
                <a:lnTo>
                  <a:pt x="47423" y="47429"/>
                </a:lnTo>
                <a:lnTo>
                  <a:pt x="22105" y="80201"/>
                </a:lnTo>
                <a:lnTo>
                  <a:pt x="5783" y="118881"/>
                </a:lnTo>
                <a:lnTo>
                  <a:pt x="0" y="161925"/>
                </a:lnTo>
                <a:lnTo>
                  <a:pt x="5783" y="204967"/>
                </a:lnTo>
                <a:lnTo>
                  <a:pt x="22105" y="243644"/>
                </a:lnTo>
                <a:lnTo>
                  <a:pt x="47423" y="276413"/>
                </a:lnTo>
                <a:lnTo>
                  <a:pt x="80192" y="301731"/>
                </a:lnTo>
                <a:lnTo>
                  <a:pt x="118869" y="318053"/>
                </a:lnTo>
                <a:lnTo>
                  <a:pt x="161912" y="323837"/>
                </a:lnTo>
                <a:lnTo>
                  <a:pt x="525386" y="323837"/>
                </a:lnTo>
                <a:lnTo>
                  <a:pt x="568429" y="318053"/>
                </a:lnTo>
                <a:lnTo>
                  <a:pt x="607109" y="301731"/>
                </a:lnTo>
                <a:lnTo>
                  <a:pt x="639881" y="276413"/>
                </a:lnTo>
                <a:lnTo>
                  <a:pt x="665202" y="243644"/>
                </a:lnTo>
                <a:lnTo>
                  <a:pt x="681526" y="204967"/>
                </a:lnTo>
                <a:lnTo>
                  <a:pt x="687311" y="161925"/>
                </a:lnTo>
                <a:lnTo>
                  <a:pt x="681526" y="118881"/>
                </a:lnTo>
                <a:lnTo>
                  <a:pt x="665202" y="80201"/>
                </a:lnTo>
                <a:lnTo>
                  <a:pt x="639881" y="47429"/>
                </a:lnTo>
                <a:lnTo>
                  <a:pt x="607109" y="22109"/>
                </a:lnTo>
                <a:lnTo>
                  <a:pt x="568429" y="5784"/>
                </a:lnTo>
                <a:lnTo>
                  <a:pt x="525386" y="0"/>
                </a:lnTo>
                <a:close/>
              </a:path>
            </a:pathLst>
          </a:custGeom>
          <a:solidFill>
            <a:srgbClr val="68BAE9">
              <a:alpha val="19999"/>
            </a:srgbClr>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41" name="object 45"/>
          <p:cNvSpPr/>
          <p:nvPr/>
        </p:nvSpPr>
        <p:spPr>
          <a:xfrm>
            <a:off x="7717638" y="3391811"/>
            <a:ext cx="1079497" cy="723900"/>
          </a:xfrm>
          <a:prstGeom prst="rect">
            <a:avLst/>
          </a:prstGeom>
          <a:blipFill>
            <a:blip r:embed="rId11" cstate="print"/>
            <a:stretch>
              <a:fillRect/>
            </a:stretch>
          </a:blip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44" name="object 48"/>
          <p:cNvSpPr txBox="1"/>
          <p:nvPr/>
        </p:nvSpPr>
        <p:spPr>
          <a:xfrm>
            <a:off x="7413443" y="1968412"/>
            <a:ext cx="316713" cy="197490"/>
          </a:xfrm>
          <a:prstGeom prst="rect">
            <a:avLst/>
          </a:prstGeom>
        </p:spPr>
        <p:txBody>
          <a:bodyPr vert="horz" wrap="square" lIns="0" tIns="12700" rIns="0" bIns="0" rtlCol="0">
            <a:spAutoFit/>
          </a:bodyPr>
          <a:lstStyle/>
          <a:p>
            <a:pPr marL="12700">
              <a:lnSpc>
                <a:spcPct val="100000"/>
              </a:lnSpc>
              <a:spcBef>
                <a:spcPts val="100"/>
              </a:spcBef>
            </a:pPr>
            <a:r>
              <a:rPr sz="1200" b="1" spc="70" dirty="0">
                <a:solidFill>
                  <a:srgbClr val="FFFFFF"/>
                </a:solidFill>
                <a:latin typeface="Helvetica" panose="020B0604020202020204" pitchFamily="34" charset="0"/>
                <a:cs typeface="Helvetica" panose="020B0604020202020204" pitchFamily="34" charset="0"/>
              </a:rPr>
              <a:t>Sí</a:t>
            </a:r>
            <a:endParaRPr sz="1200" dirty="0">
              <a:latin typeface="Helvetica" panose="020B0604020202020204" pitchFamily="34" charset="0"/>
              <a:cs typeface="Helvetica" panose="020B0604020202020204" pitchFamily="34" charset="0"/>
            </a:endParaRPr>
          </a:p>
        </p:txBody>
      </p:sp>
      <p:sp>
        <p:nvSpPr>
          <p:cNvPr id="45" name="object 49"/>
          <p:cNvSpPr txBox="1"/>
          <p:nvPr/>
        </p:nvSpPr>
        <p:spPr>
          <a:xfrm>
            <a:off x="8109150" y="1968412"/>
            <a:ext cx="215900" cy="197490"/>
          </a:xfrm>
          <a:prstGeom prst="rect">
            <a:avLst/>
          </a:prstGeom>
        </p:spPr>
        <p:txBody>
          <a:bodyPr vert="horz" wrap="square" lIns="0" tIns="12700" rIns="0" bIns="0" rtlCol="0">
            <a:spAutoFit/>
          </a:bodyPr>
          <a:lstStyle/>
          <a:p>
            <a:pPr marL="12700">
              <a:lnSpc>
                <a:spcPct val="100000"/>
              </a:lnSpc>
              <a:spcBef>
                <a:spcPts val="100"/>
              </a:spcBef>
            </a:pPr>
            <a:r>
              <a:rPr sz="1200" b="1" spc="-80" dirty="0">
                <a:solidFill>
                  <a:srgbClr val="FFFFFF"/>
                </a:solidFill>
                <a:latin typeface="Helvetica" panose="020B0604020202020204" pitchFamily="34" charset="0"/>
                <a:cs typeface="Helvetica" panose="020B0604020202020204" pitchFamily="34" charset="0"/>
              </a:rPr>
              <a:t>No</a:t>
            </a:r>
            <a:endParaRPr sz="1200">
              <a:latin typeface="Helvetica" panose="020B0604020202020204" pitchFamily="34" charset="0"/>
              <a:cs typeface="Helvetica" panose="020B0604020202020204" pitchFamily="34" charset="0"/>
            </a:endParaRPr>
          </a:p>
        </p:txBody>
      </p:sp>
      <p:sp>
        <p:nvSpPr>
          <p:cNvPr id="46" name="object 56"/>
          <p:cNvSpPr/>
          <p:nvPr/>
        </p:nvSpPr>
        <p:spPr>
          <a:xfrm>
            <a:off x="6118183" y="1317347"/>
            <a:ext cx="502920" cy="457834"/>
          </a:xfrm>
          <a:custGeom>
            <a:avLst/>
            <a:gdLst/>
            <a:ahLst/>
            <a:cxnLst/>
            <a:rect l="l" t="t" r="r" b="b"/>
            <a:pathLst>
              <a:path w="502920" h="457835">
                <a:moveTo>
                  <a:pt x="442556" y="0"/>
                </a:moveTo>
                <a:lnTo>
                  <a:pt x="251701" y="0"/>
                </a:lnTo>
                <a:lnTo>
                  <a:pt x="228208" y="4685"/>
                </a:lnTo>
                <a:lnTo>
                  <a:pt x="208892" y="17483"/>
                </a:lnTo>
                <a:lnTo>
                  <a:pt x="195801" y="36502"/>
                </a:lnTo>
                <a:lnTo>
                  <a:pt x="190982" y="59855"/>
                </a:lnTo>
                <a:lnTo>
                  <a:pt x="190982" y="143929"/>
                </a:lnTo>
                <a:lnTo>
                  <a:pt x="60502" y="143929"/>
                </a:lnTo>
                <a:lnTo>
                  <a:pt x="37049" y="148686"/>
                </a:lnTo>
                <a:lnTo>
                  <a:pt x="17806" y="161640"/>
                </a:lnTo>
                <a:lnTo>
                  <a:pt x="4786" y="180817"/>
                </a:lnTo>
                <a:lnTo>
                  <a:pt x="0" y="204241"/>
                </a:lnTo>
                <a:lnTo>
                  <a:pt x="0" y="344436"/>
                </a:lnTo>
                <a:lnTo>
                  <a:pt x="4786" y="367759"/>
                </a:lnTo>
                <a:lnTo>
                  <a:pt x="17806" y="386713"/>
                </a:lnTo>
                <a:lnTo>
                  <a:pt x="37049" y="399445"/>
                </a:lnTo>
                <a:lnTo>
                  <a:pt x="60502" y="404101"/>
                </a:lnTo>
                <a:lnTo>
                  <a:pt x="236105" y="404101"/>
                </a:lnTo>
                <a:lnTo>
                  <a:pt x="293052" y="456349"/>
                </a:lnTo>
                <a:lnTo>
                  <a:pt x="296062" y="457593"/>
                </a:lnTo>
                <a:lnTo>
                  <a:pt x="300812" y="457593"/>
                </a:lnTo>
                <a:lnTo>
                  <a:pt x="302437" y="457314"/>
                </a:lnTo>
                <a:lnTo>
                  <a:pt x="308559" y="454609"/>
                </a:lnTo>
                <a:lnTo>
                  <a:pt x="311378" y="450202"/>
                </a:lnTo>
                <a:lnTo>
                  <a:pt x="311378" y="417042"/>
                </a:lnTo>
                <a:lnTo>
                  <a:pt x="286473" y="417042"/>
                </a:lnTo>
                <a:lnTo>
                  <a:pt x="249237" y="382714"/>
                </a:lnTo>
                <a:lnTo>
                  <a:pt x="246951" y="380631"/>
                </a:lnTo>
                <a:lnTo>
                  <a:pt x="244043" y="379196"/>
                </a:lnTo>
                <a:lnTo>
                  <a:pt x="60502" y="379196"/>
                </a:lnTo>
                <a:lnTo>
                  <a:pt x="46734" y="376501"/>
                </a:lnTo>
                <a:lnTo>
                  <a:pt x="35413" y="369112"/>
                </a:lnTo>
                <a:lnTo>
                  <a:pt x="27741" y="358076"/>
                </a:lnTo>
                <a:lnTo>
                  <a:pt x="24917" y="344436"/>
                </a:lnTo>
                <a:lnTo>
                  <a:pt x="24917" y="204241"/>
                </a:lnTo>
                <a:lnTo>
                  <a:pt x="27741" y="190500"/>
                </a:lnTo>
                <a:lnTo>
                  <a:pt x="35413" y="179241"/>
                </a:lnTo>
                <a:lnTo>
                  <a:pt x="46734" y="171630"/>
                </a:lnTo>
                <a:lnTo>
                  <a:pt x="60502" y="168833"/>
                </a:lnTo>
                <a:lnTo>
                  <a:pt x="215900" y="168833"/>
                </a:lnTo>
                <a:lnTo>
                  <a:pt x="215900" y="59855"/>
                </a:lnTo>
                <a:lnTo>
                  <a:pt x="218756" y="46187"/>
                </a:lnTo>
                <a:lnTo>
                  <a:pt x="226499" y="35090"/>
                </a:lnTo>
                <a:lnTo>
                  <a:pt x="237893" y="27640"/>
                </a:lnTo>
                <a:lnTo>
                  <a:pt x="251701" y="24917"/>
                </a:lnTo>
                <a:lnTo>
                  <a:pt x="489902" y="24917"/>
                </a:lnTo>
                <a:lnTo>
                  <a:pt x="484908" y="17483"/>
                </a:lnTo>
                <a:lnTo>
                  <a:pt x="465906" y="4685"/>
                </a:lnTo>
                <a:lnTo>
                  <a:pt x="442556" y="0"/>
                </a:lnTo>
                <a:close/>
              </a:path>
              <a:path w="502920" h="457835">
                <a:moveTo>
                  <a:pt x="305803" y="286207"/>
                </a:moveTo>
                <a:lnTo>
                  <a:pt x="292049" y="286207"/>
                </a:lnTo>
                <a:lnTo>
                  <a:pt x="286473" y="291795"/>
                </a:lnTo>
                <a:lnTo>
                  <a:pt x="286473" y="417042"/>
                </a:lnTo>
                <a:lnTo>
                  <a:pt x="311378" y="417042"/>
                </a:lnTo>
                <a:lnTo>
                  <a:pt x="311378" y="291795"/>
                </a:lnTo>
                <a:lnTo>
                  <a:pt x="305803" y="286207"/>
                </a:lnTo>
                <a:close/>
              </a:path>
              <a:path w="502920" h="457835">
                <a:moveTo>
                  <a:pt x="215900" y="168833"/>
                </a:moveTo>
                <a:lnTo>
                  <a:pt x="190982" y="168833"/>
                </a:lnTo>
                <a:lnTo>
                  <a:pt x="190982" y="305816"/>
                </a:lnTo>
                <a:lnTo>
                  <a:pt x="194157" y="310299"/>
                </a:lnTo>
                <a:lnTo>
                  <a:pt x="203187" y="314274"/>
                </a:lnTo>
                <a:lnTo>
                  <a:pt x="208572" y="313410"/>
                </a:lnTo>
                <a:lnTo>
                  <a:pt x="253308" y="272656"/>
                </a:lnTo>
                <a:lnTo>
                  <a:pt x="215900" y="272656"/>
                </a:lnTo>
                <a:lnTo>
                  <a:pt x="215900" y="168833"/>
                </a:lnTo>
                <a:close/>
              </a:path>
              <a:path w="502920" h="457835">
                <a:moveTo>
                  <a:pt x="101193" y="258800"/>
                </a:moveTo>
                <a:lnTo>
                  <a:pt x="86398" y="258800"/>
                </a:lnTo>
                <a:lnTo>
                  <a:pt x="80810" y="264375"/>
                </a:lnTo>
                <a:lnTo>
                  <a:pt x="80810" y="278130"/>
                </a:lnTo>
                <a:lnTo>
                  <a:pt x="86398" y="283705"/>
                </a:lnTo>
                <a:lnTo>
                  <a:pt x="101193" y="283705"/>
                </a:lnTo>
                <a:lnTo>
                  <a:pt x="106768" y="278130"/>
                </a:lnTo>
                <a:lnTo>
                  <a:pt x="106768" y="264375"/>
                </a:lnTo>
                <a:lnTo>
                  <a:pt x="101193" y="258800"/>
                </a:lnTo>
                <a:close/>
              </a:path>
              <a:path w="502920" h="457835">
                <a:moveTo>
                  <a:pt x="144475" y="258800"/>
                </a:moveTo>
                <a:lnTo>
                  <a:pt x="129679" y="258800"/>
                </a:lnTo>
                <a:lnTo>
                  <a:pt x="124104" y="264375"/>
                </a:lnTo>
                <a:lnTo>
                  <a:pt x="124104" y="278130"/>
                </a:lnTo>
                <a:lnTo>
                  <a:pt x="129679" y="283705"/>
                </a:lnTo>
                <a:lnTo>
                  <a:pt x="144475" y="283705"/>
                </a:lnTo>
                <a:lnTo>
                  <a:pt x="150050" y="278130"/>
                </a:lnTo>
                <a:lnTo>
                  <a:pt x="150050" y="264375"/>
                </a:lnTo>
                <a:lnTo>
                  <a:pt x="144475" y="258800"/>
                </a:lnTo>
                <a:close/>
              </a:path>
              <a:path w="502920" h="457835">
                <a:moveTo>
                  <a:pt x="273621" y="235216"/>
                </a:moveTo>
                <a:lnTo>
                  <a:pt x="243395" y="247992"/>
                </a:lnTo>
                <a:lnTo>
                  <a:pt x="242100" y="248970"/>
                </a:lnTo>
                <a:lnTo>
                  <a:pt x="215900" y="272656"/>
                </a:lnTo>
                <a:lnTo>
                  <a:pt x="253308" y="272656"/>
                </a:lnTo>
                <a:lnTo>
                  <a:pt x="260223" y="266357"/>
                </a:lnTo>
                <a:lnTo>
                  <a:pt x="266204" y="260845"/>
                </a:lnTo>
                <a:lnTo>
                  <a:pt x="267246" y="260159"/>
                </a:lnTo>
                <a:lnTo>
                  <a:pt x="268249" y="260057"/>
                </a:lnTo>
                <a:lnTo>
                  <a:pt x="443121" y="260057"/>
                </a:lnTo>
                <a:lnTo>
                  <a:pt x="465906" y="255444"/>
                </a:lnTo>
                <a:lnTo>
                  <a:pt x="484908" y="242555"/>
                </a:lnTo>
                <a:lnTo>
                  <a:pt x="489772" y="235280"/>
                </a:lnTo>
                <a:lnTo>
                  <a:pt x="278079" y="235280"/>
                </a:lnTo>
                <a:lnTo>
                  <a:pt x="273621" y="235216"/>
                </a:lnTo>
                <a:close/>
              </a:path>
              <a:path w="502920" h="457835">
                <a:moveTo>
                  <a:pt x="443121" y="260057"/>
                </a:moveTo>
                <a:lnTo>
                  <a:pt x="268249" y="260057"/>
                </a:lnTo>
                <a:lnTo>
                  <a:pt x="270814" y="260070"/>
                </a:lnTo>
                <a:lnTo>
                  <a:pt x="275272" y="260159"/>
                </a:lnTo>
                <a:lnTo>
                  <a:pt x="442619" y="260159"/>
                </a:lnTo>
                <a:lnTo>
                  <a:pt x="443121" y="260057"/>
                </a:lnTo>
                <a:close/>
              </a:path>
              <a:path w="502920" h="457835">
                <a:moveTo>
                  <a:pt x="489902" y="24917"/>
                </a:moveTo>
                <a:lnTo>
                  <a:pt x="442556" y="24917"/>
                </a:lnTo>
                <a:lnTo>
                  <a:pt x="456218" y="27640"/>
                </a:lnTo>
                <a:lnTo>
                  <a:pt x="467302" y="35090"/>
                </a:lnTo>
                <a:lnTo>
                  <a:pt x="474739" y="46187"/>
                </a:lnTo>
                <a:lnTo>
                  <a:pt x="477456" y="59855"/>
                </a:lnTo>
                <a:lnTo>
                  <a:pt x="477456" y="200050"/>
                </a:lnTo>
                <a:lnTo>
                  <a:pt x="474739" y="213763"/>
                </a:lnTo>
                <a:lnTo>
                  <a:pt x="467302" y="224961"/>
                </a:lnTo>
                <a:lnTo>
                  <a:pt x="456218" y="232511"/>
                </a:lnTo>
                <a:lnTo>
                  <a:pt x="442556" y="235280"/>
                </a:lnTo>
                <a:lnTo>
                  <a:pt x="489772" y="235280"/>
                </a:lnTo>
                <a:lnTo>
                  <a:pt x="497685" y="223444"/>
                </a:lnTo>
                <a:lnTo>
                  <a:pt x="502361" y="200050"/>
                </a:lnTo>
                <a:lnTo>
                  <a:pt x="502361" y="59855"/>
                </a:lnTo>
                <a:lnTo>
                  <a:pt x="497685" y="36502"/>
                </a:lnTo>
                <a:lnTo>
                  <a:pt x="489902" y="24917"/>
                </a:lnTo>
                <a:close/>
              </a:path>
              <a:path w="502920" h="457835">
                <a:moveTo>
                  <a:pt x="351205" y="172034"/>
                </a:moveTo>
                <a:lnTo>
                  <a:pt x="337451" y="172034"/>
                </a:lnTo>
                <a:lnTo>
                  <a:pt x="332143" y="177596"/>
                </a:lnTo>
                <a:lnTo>
                  <a:pt x="332143" y="191465"/>
                </a:lnTo>
                <a:lnTo>
                  <a:pt x="337451" y="196989"/>
                </a:lnTo>
                <a:lnTo>
                  <a:pt x="351205" y="196989"/>
                </a:lnTo>
                <a:lnTo>
                  <a:pt x="356680" y="191465"/>
                </a:lnTo>
                <a:lnTo>
                  <a:pt x="356781" y="177596"/>
                </a:lnTo>
                <a:lnTo>
                  <a:pt x="351205" y="172034"/>
                </a:lnTo>
                <a:close/>
              </a:path>
              <a:path w="502920" h="457835">
                <a:moveTo>
                  <a:pt x="381865" y="95592"/>
                </a:moveTo>
                <a:lnTo>
                  <a:pt x="353923" y="95592"/>
                </a:lnTo>
                <a:lnTo>
                  <a:pt x="359448" y="101130"/>
                </a:lnTo>
                <a:lnTo>
                  <a:pt x="359448" y="111277"/>
                </a:lnTo>
                <a:lnTo>
                  <a:pt x="355384" y="114947"/>
                </a:lnTo>
                <a:lnTo>
                  <a:pt x="349173" y="120154"/>
                </a:lnTo>
                <a:lnTo>
                  <a:pt x="343063" y="125467"/>
                </a:lnTo>
                <a:lnTo>
                  <a:pt x="337342" y="131692"/>
                </a:lnTo>
                <a:lnTo>
                  <a:pt x="333123" y="139203"/>
                </a:lnTo>
                <a:lnTo>
                  <a:pt x="331520" y="148374"/>
                </a:lnTo>
                <a:lnTo>
                  <a:pt x="331584" y="155219"/>
                </a:lnTo>
                <a:lnTo>
                  <a:pt x="337146" y="160540"/>
                </a:lnTo>
                <a:lnTo>
                  <a:pt x="350964" y="160540"/>
                </a:lnTo>
                <a:lnTo>
                  <a:pt x="356489" y="155041"/>
                </a:lnTo>
                <a:lnTo>
                  <a:pt x="356425" y="146405"/>
                </a:lnTo>
                <a:lnTo>
                  <a:pt x="362127" y="141719"/>
                </a:lnTo>
                <a:lnTo>
                  <a:pt x="384352" y="107873"/>
                </a:lnTo>
                <a:lnTo>
                  <a:pt x="381865" y="95592"/>
                </a:lnTo>
                <a:close/>
              </a:path>
              <a:path w="502920" h="457835">
                <a:moveTo>
                  <a:pt x="347129" y="70700"/>
                </a:moveTo>
                <a:lnTo>
                  <a:pt x="312823" y="93450"/>
                </a:lnTo>
                <a:lnTo>
                  <a:pt x="309892" y="114808"/>
                </a:lnTo>
                <a:lnTo>
                  <a:pt x="315468" y="120383"/>
                </a:lnTo>
                <a:lnTo>
                  <a:pt x="329234" y="120383"/>
                </a:lnTo>
                <a:lnTo>
                  <a:pt x="334810" y="114808"/>
                </a:lnTo>
                <a:lnTo>
                  <a:pt x="334810" y="101130"/>
                </a:lnTo>
                <a:lnTo>
                  <a:pt x="340334" y="95592"/>
                </a:lnTo>
                <a:lnTo>
                  <a:pt x="381865" y="95592"/>
                </a:lnTo>
                <a:lnTo>
                  <a:pt x="381422" y="93407"/>
                </a:lnTo>
                <a:lnTo>
                  <a:pt x="373437" y="81591"/>
                </a:lnTo>
                <a:lnTo>
                  <a:pt x="361603" y="73623"/>
                </a:lnTo>
                <a:lnTo>
                  <a:pt x="347129" y="70700"/>
                </a:lnTo>
                <a:close/>
              </a:path>
            </a:pathLst>
          </a:custGeom>
          <a:solidFill>
            <a:srgbClr val="FFFFFF"/>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66" name="Rectángulo 65"/>
          <p:cNvSpPr/>
          <p:nvPr/>
        </p:nvSpPr>
        <p:spPr>
          <a:xfrm>
            <a:off x="480817" y="2261510"/>
            <a:ext cx="6932625" cy="338554"/>
          </a:xfrm>
          <a:prstGeom prst="rect">
            <a:avLst/>
          </a:prstGeom>
        </p:spPr>
        <p:txBody>
          <a:bodyPr wrap="square">
            <a:spAutoFit/>
          </a:bodyPr>
          <a:lstStyle/>
          <a:p>
            <a:r>
              <a:rPr lang="es-CO" sz="1600" spc="-55" dirty="0">
                <a:latin typeface="Helvetica" panose="020B0604020202020204" pitchFamily="34" charset="0"/>
                <a:cs typeface="Helvetica" panose="020B0604020202020204" pitchFamily="34" charset="0"/>
              </a:rPr>
              <a:t>Primero</a:t>
            </a:r>
            <a:r>
              <a:rPr lang="es-CO" sz="1600" spc="-125" dirty="0">
                <a:latin typeface="Helvetica" panose="020B0604020202020204" pitchFamily="34" charset="0"/>
                <a:cs typeface="Helvetica" panose="020B0604020202020204" pitchFamily="34" charset="0"/>
              </a:rPr>
              <a:t> </a:t>
            </a:r>
            <a:r>
              <a:rPr lang="es-CO" sz="1600" spc="-50" dirty="0">
                <a:latin typeface="Helvetica" panose="020B0604020202020204" pitchFamily="34" charset="0"/>
                <a:cs typeface="Helvetica" panose="020B0604020202020204" pitchFamily="34" charset="0"/>
              </a:rPr>
              <a:t>pienso</a:t>
            </a:r>
            <a:r>
              <a:rPr lang="es-CO" sz="1600" spc="-125" dirty="0">
                <a:latin typeface="Helvetica" panose="020B0604020202020204" pitchFamily="34" charset="0"/>
                <a:cs typeface="Helvetica" panose="020B0604020202020204" pitchFamily="34" charset="0"/>
              </a:rPr>
              <a:t> </a:t>
            </a:r>
            <a:r>
              <a:rPr lang="es-CO" sz="1600" spc="-30" dirty="0">
                <a:latin typeface="Helvetica" panose="020B0604020202020204" pitchFamily="34" charset="0"/>
                <a:cs typeface="Helvetica" panose="020B0604020202020204" pitchFamily="34" charset="0"/>
              </a:rPr>
              <a:t>si</a:t>
            </a:r>
            <a:r>
              <a:rPr lang="es-CO" sz="1600" spc="-120" dirty="0">
                <a:latin typeface="Helvetica" panose="020B0604020202020204" pitchFamily="34" charset="0"/>
                <a:cs typeface="Helvetica" panose="020B0604020202020204" pitchFamily="34" charset="0"/>
              </a:rPr>
              <a:t> </a:t>
            </a:r>
            <a:r>
              <a:rPr lang="es-CO" sz="1600" spc="-30" dirty="0">
                <a:latin typeface="Helvetica" panose="020B0604020202020204" pitchFamily="34" charset="0"/>
                <a:cs typeface="Helvetica" panose="020B0604020202020204" pitchFamily="34" charset="0"/>
              </a:rPr>
              <a:t>es</a:t>
            </a:r>
            <a:r>
              <a:rPr lang="es-CO" sz="1600" spc="-125" dirty="0">
                <a:latin typeface="Helvetica" panose="020B0604020202020204" pitchFamily="34" charset="0"/>
                <a:cs typeface="Helvetica" panose="020B0604020202020204" pitchFamily="34" charset="0"/>
              </a:rPr>
              <a:t> </a:t>
            </a:r>
            <a:r>
              <a:rPr lang="es-CO" sz="1600" spc="-50" dirty="0">
                <a:latin typeface="Helvetica" panose="020B0604020202020204" pitchFamily="34" charset="0"/>
                <a:cs typeface="Helvetica" panose="020B0604020202020204" pitchFamily="34" charset="0"/>
              </a:rPr>
              <a:t>mejor</a:t>
            </a:r>
            <a:r>
              <a:rPr lang="es-CO" sz="1600" spc="-120" dirty="0">
                <a:latin typeface="Helvetica" panose="020B0604020202020204" pitchFamily="34" charset="0"/>
                <a:cs typeface="Helvetica" panose="020B0604020202020204" pitchFamily="34" charset="0"/>
              </a:rPr>
              <a:t> </a:t>
            </a:r>
            <a:r>
              <a:rPr lang="es-CO" sz="1600" spc="-55" dirty="0">
                <a:latin typeface="Helvetica" panose="020B0604020202020204" pitchFamily="34" charset="0"/>
                <a:cs typeface="Helvetica" panose="020B0604020202020204" pitchFamily="34" charset="0"/>
              </a:rPr>
              <a:t>ahorrar</a:t>
            </a:r>
            <a:r>
              <a:rPr lang="es-CO" sz="1600" spc="-125" dirty="0">
                <a:latin typeface="Helvetica" panose="020B0604020202020204" pitchFamily="34" charset="0"/>
                <a:cs typeface="Helvetica" panose="020B0604020202020204" pitchFamily="34" charset="0"/>
              </a:rPr>
              <a:t> </a:t>
            </a:r>
            <a:r>
              <a:rPr lang="es-CO" sz="1600" spc="-45" dirty="0">
                <a:latin typeface="Helvetica" panose="020B0604020202020204" pitchFamily="34" charset="0"/>
                <a:cs typeface="Helvetica" panose="020B0604020202020204" pitchFamily="34" charset="0"/>
              </a:rPr>
              <a:t>para</a:t>
            </a:r>
            <a:r>
              <a:rPr lang="es-CO" sz="1600" spc="-125" dirty="0">
                <a:latin typeface="Helvetica" panose="020B0604020202020204" pitchFamily="34" charset="0"/>
                <a:cs typeface="Helvetica" panose="020B0604020202020204" pitchFamily="34" charset="0"/>
              </a:rPr>
              <a:t> </a:t>
            </a:r>
            <a:r>
              <a:rPr lang="es-CO" sz="1600" spc="-50" dirty="0">
                <a:latin typeface="Helvetica" panose="020B0604020202020204" pitchFamily="34" charset="0"/>
                <a:cs typeface="Helvetica" panose="020B0604020202020204" pitchFamily="34" charset="0"/>
              </a:rPr>
              <a:t>hacer</a:t>
            </a:r>
            <a:r>
              <a:rPr lang="es-CO" sz="1600" spc="-120" dirty="0">
                <a:latin typeface="Helvetica" panose="020B0604020202020204" pitchFamily="34" charset="0"/>
                <a:cs typeface="Helvetica" panose="020B0604020202020204" pitchFamily="34" charset="0"/>
              </a:rPr>
              <a:t> </a:t>
            </a:r>
            <a:r>
              <a:rPr lang="es-CO" sz="1600" spc="-40" dirty="0">
                <a:latin typeface="Helvetica" panose="020B0604020202020204" pitchFamily="34" charset="0"/>
                <a:cs typeface="Helvetica" panose="020B0604020202020204" pitchFamily="34" charset="0"/>
              </a:rPr>
              <a:t>una</a:t>
            </a:r>
            <a:r>
              <a:rPr lang="es-CO" sz="1600" spc="-125" dirty="0">
                <a:latin typeface="Helvetica" panose="020B0604020202020204" pitchFamily="34" charset="0"/>
                <a:cs typeface="Helvetica" panose="020B0604020202020204" pitchFamily="34" charset="0"/>
              </a:rPr>
              <a:t> </a:t>
            </a:r>
            <a:r>
              <a:rPr lang="es-CO" sz="1600" dirty="0">
                <a:latin typeface="Helvetica" panose="020B0604020202020204" pitchFamily="34" charset="0"/>
                <a:cs typeface="Helvetica" panose="020B0604020202020204" pitchFamily="34" charset="0"/>
              </a:rPr>
              <a:t>compra</a:t>
            </a:r>
            <a:r>
              <a:rPr lang="es-CO" sz="1600" spc="-120" dirty="0">
                <a:latin typeface="Helvetica" panose="020B0604020202020204" pitchFamily="34" charset="0"/>
                <a:cs typeface="Helvetica" panose="020B0604020202020204" pitchFamily="34" charset="0"/>
              </a:rPr>
              <a:t> </a:t>
            </a:r>
            <a:r>
              <a:rPr lang="es-CO" sz="1600" spc="-60" dirty="0">
                <a:latin typeface="Helvetica" panose="020B0604020202020204" pitchFamily="34" charset="0"/>
                <a:cs typeface="Helvetica" panose="020B0604020202020204" pitchFamily="34" charset="0"/>
              </a:rPr>
              <a:t>deseada</a:t>
            </a:r>
            <a:endParaRPr lang="es-CO" sz="1600" dirty="0">
              <a:latin typeface="Helvetica" panose="020B0604020202020204" pitchFamily="34" charset="0"/>
              <a:cs typeface="Helvetica" panose="020B0604020202020204" pitchFamily="34" charset="0"/>
            </a:endParaRPr>
          </a:p>
        </p:txBody>
      </p:sp>
      <p:sp>
        <p:nvSpPr>
          <p:cNvPr id="67" name="Rectángulo 66"/>
          <p:cNvSpPr/>
          <p:nvPr/>
        </p:nvSpPr>
        <p:spPr>
          <a:xfrm>
            <a:off x="522296" y="2634262"/>
            <a:ext cx="6391814" cy="338554"/>
          </a:xfrm>
          <a:prstGeom prst="rect">
            <a:avLst/>
          </a:prstGeom>
        </p:spPr>
        <p:txBody>
          <a:bodyPr wrap="square">
            <a:spAutoFit/>
          </a:bodyPr>
          <a:lstStyle/>
          <a:p>
            <a:r>
              <a:rPr lang="es-CO" sz="1600" dirty="0">
                <a:latin typeface="Helvetica" panose="020B0604020202020204" pitchFamily="34" charset="0"/>
                <a:cs typeface="Helvetica" panose="020B0604020202020204" pitchFamily="34" charset="0"/>
              </a:rPr>
              <a:t>Hasta ahora mis créditos han transcurrido sin problemas.</a:t>
            </a:r>
          </a:p>
        </p:txBody>
      </p:sp>
      <p:sp>
        <p:nvSpPr>
          <p:cNvPr id="68" name="Rectángulo 67"/>
          <p:cNvSpPr/>
          <p:nvPr/>
        </p:nvSpPr>
        <p:spPr>
          <a:xfrm>
            <a:off x="524307" y="2985544"/>
            <a:ext cx="6627914" cy="584775"/>
          </a:xfrm>
          <a:prstGeom prst="rect">
            <a:avLst/>
          </a:prstGeom>
        </p:spPr>
        <p:txBody>
          <a:bodyPr wrap="square">
            <a:spAutoFit/>
          </a:bodyPr>
          <a:lstStyle/>
          <a:p>
            <a:r>
              <a:rPr lang="es-CO" sz="1600" dirty="0">
                <a:latin typeface="Helvetica" panose="020B0604020202020204" pitchFamily="34" charset="0"/>
                <a:cs typeface="Helvetica" panose="020B0604020202020204" pitchFamily="34" charset="0"/>
              </a:rPr>
              <a:t>No tengo enfermedades crónicas ni duraderas que puedan afectar mi vida laboral. </a:t>
            </a:r>
          </a:p>
        </p:txBody>
      </p:sp>
      <p:sp>
        <p:nvSpPr>
          <p:cNvPr id="69" name="Rectángulo 68"/>
          <p:cNvSpPr/>
          <p:nvPr/>
        </p:nvSpPr>
        <p:spPr>
          <a:xfrm>
            <a:off x="534468" y="3572717"/>
            <a:ext cx="5902195" cy="584775"/>
          </a:xfrm>
          <a:prstGeom prst="rect">
            <a:avLst/>
          </a:prstGeom>
        </p:spPr>
        <p:txBody>
          <a:bodyPr wrap="square">
            <a:spAutoFit/>
          </a:bodyPr>
          <a:lstStyle/>
          <a:p>
            <a:r>
              <a:rPr lang="es-CO" sz="1600" dirty="0">
                <a:latin typeface="Helvetica" panose="020B0604020202020204" pitchFamily="34" charset="0"/>
                <a:cs typeface="Helvetica" panose="020B0604020202020204" pitchFamily="34" charset="0"/>
              </a:rPr>
              <a:t>Tengo un patrimonio sólido y sin riesgos de comprometerlo a alguna situación adversa</a:t>
            </a:r>
          </a:p>
        </p:txBody>
      </p:sp>
    </p:spTree>
    <p:extLst>
      <p:ext uri="{BB962C8B-B14F-4D97-AF65-F5344CB8AC3E}">
        <p14:creationId xmlns:p14="http://schemas.microsoft.com/office/powerpoint/2010/main" val="3189213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546094" y="1517936"/>
            <a:ext cx="8464556" cy="3225114"/>
          </a:xfrm>
          <a:prstGeom prst="rect">
            <a:avLst/>
          </a:prstGeom>
          <a:noFill/>
        </p:spPr>
        <p:txBody>
          <a:bodyPr wrap="square" rtlCol="0">
            <a:spAutoFit/>
          </a:bodyPr>
          <a:lstStyle/>
          <a:p>
            <a:pPr algn="just">
              <a:lnSpc>
                <a:spcPct val="115000"/>
              </a:lnSpc>
              <a:spcAft>
                <a:spcPts val="1000"/>
              </a:spcAft>
            </a:pPr>
            <a:r>
              <a:rPr lang="es-ES" dirty="0">
                <a:solidFill>
                  <a:srgbClr val="222BCF"/>
                </a:solidFill>
                <a:latin typeface="Helvetica" charset="-52"/>
                <a:ea typeface="Helvetica" charset="-52"/>
                <a:cs typeface="Helvetica" charset="-52"/>
              </a:rPr>
              <a:t>Antes de solicitar un crédito:</a:t>
            </a:r>
            <a:endParaRPr lang="es-CO" dirty="0">
              <a:solidFill>
                <a:srgbClr val="222BCF"/>
              </a:solidFill>
              <a:latin typeface="Helvetica" charset="-52"/>
              <a:ea typeface="Helvetica" charset="-52"/>
              <a:cs typeface="Helvetica" charset="-52"/>
            </a:endParaRPr>
          </a:p>
          <a:p>
            <a:pPr marL="342900" lvl="0" indent="-342900" algn="just">
              <a:lnSpc>
                <a:spcPct val="107000"/>
              </a:lnSpc>
              <a:spcAft>
                <a:spcPts val="800"/>
              </a:spcAft>
              <a:buFont typeface="Arial"/>
              <a:buChar char="•"/>
            </a:pPr>
            <a:r>
              <a:rPr lang="es-ES" dirty="0">
                <a:solidFill>
                  <a:srgbClr val="222BCF"/>
                </a:solidFill>
                <a:latin typeface="Helvetica" charset="-52"/>
                <a:ea typeface="Helvetica" charset="-52"/>
                <a:cs typeface="Helvetica" charset="-52"/>
              </a:rPr>
              <a:t>Tenga claro el </a:t>
            </a:r>
            <a:r>
              <a:rPr lang="es-ES" b="1" dirty="0">
                <a:solidFill>
                  <a:srgbClr val="F23F59"/>
                </a:solidFill>
                <a:latin typeface="Helvetica"/>
                <a:ea typeface="Helvetica" charset="-52"/>
                <a:cs typeface="Helvetica"/>
              </a:rPr>
              <a:t>propósito del dinero </a:t>
            </a:r>
            <a:r>
              <a:rPr lang="es-ES" dirty="0">
                <a:solidFill>
                  <a:srgbClr val="222BCF"/>
                </a:solidFill>
                <a:latin typeface="Helvetica" charset="-52"/>
                <a:ea typeface="Helvetica" charset="-52"/>
                <a:cs typeface="Helvetica" charset="-52"/>
              </a:rPr>
              <a:t>y el compromiso que está asumiendo.</a:t>
            </a:r>
            <a:endParaRPr lang="es-CO" dirty="0">
              <a:solidFill>
                <a:srgbClr val="222BCF"/>
              </a:solidFill>
              <a:latin typeface="Helvetica" charset="-52"/>
              <a:ea typeface="Helvetica" charset="-52"/>
              <a:cs typeface="Helvetica" charset="-52"/>
            </a:endParaRPr>
          </a:p>
          <a:p>
            <a:pPr marL="342900" lvl="0" indent="-342900" algn="just">
              <a:lnSpc>
                <a:spcPct val="107000"/>
              </a:lnSpc>
              <a:spcAft>
                <a:spcPts val="800"/>
              </a:spcAft>
              <a:buFont typeface="Arial"/>
              <a:buChar char="•"/>
            </a:pPr>
            <a:r>
              <a:rPr lang="es-ES" dirty="0">
                <a:solidFill>
                  <a:srgbClr val="222BCF"/>
                </a:solidFill>
                <a:latin typeface="Helvetica" charset="-52"/>
                <a:ea typeface="Helvetica" charset="-52"/>
                <a:cs typeface="Helvetica" charset="-52"/>
              </a:rPr>
              <a:t>Haga un análisis minucioso de la </a:t>
            </a:r>
            <a:r>
              <a:rPr lang="es-ES" b="1" dirty="0">
                <a:solidFill>
                  <a:srgbClr val="F23F59"/>
                </a:solidFill>
                <a:latin typeface="Helvetica"/>
                <a:ea typeface="Helvetica" charset="-52"/>
                <a:cs typeface="Helvetica"/>
              </a:rPr>
              <a:t>fuente de crédito </a:t>
            </a:r>
            <a:r>
              <a:rPr lang="es-ES" dirty="0">
                <a:solidFill>
                  <a:srgbClr val="222BCF"/>
                </a:solidFill>
                <a:latin typeface="Helvetica" charset="-52"/>
                <a:ea typeface="Helvetica" charset="-52"/>
                <a:cs typeface="Helvetica" charset="-52"/>
              </a:rPr>
              <a:t>que más le conviene.</a:t>
            </a:r>
            <a:endParaRPr lang="es-CO" dirty="0">
              <a:solidFill>
                <a:srgbClr val="222BCF"/>
              </a:solidFill>
              <a:latin typeface="Helvetica" charset="-52"/>
              <a:ea typeface="Helvetica" charset="-52"/>
              <a:cs typeface="Helvetica" charset="-52"/>
            </a:endParaRPr>
          </a:p>
          <a:p>
            <a:pPr marL="342900" lvl="0" indent="-342900" algn="just">
              <a:lnSpc>
                <a:spcPct val="107000"/>
              </a:lnSpc>
              <a:spcAft>
                <a:spcPts val="800"/>
              </a:spcAft>
              <a:buFont typeface="Arial"/>
              <a:buChar char="•"/>
            </a:pPr>
            <a:r>
              <a:rPr lang="es-ES" dirty="0">
                <a:solidFill>
                  <a:srgbClr val="222BCF"/>
                </a:solidFill>
                <a:latin typeface="Helvetica" charset="-52"/>
                <a:ea typeface="Helvetica" charset="-52"/>
                <a:cs typeface="Helvetica" charset="-52"/>
              </a:rPr>
              <a:t>Determine su </a:t>
            </a:r>
            <a:r>
              <a:rPr lang="es-ES" b="1" dirty="0">
                <a:solidFill>
                  <a:srgbClr val="F23F59"/>
                </a:solidFill>
                <a:latin typeface="Helvetica"/>
                <a:ea typeface="Helvetica" charset="-52"/>
                <a:cs typeface="Helvetica"/>
              </a:rPr>
              <a:t>capacidad</a:t>
            </a:r>
            <a:r>
              <a:rPr lang="es-ES" dirty="0">
                <a:solidFill>
                  <a:srgbClr val="222BCF"/>
                </a:solidFill>
                <a:latin typeface="Helvetica" charset="-52"/>
                <a:ea typeface="Helvetica" charset="-52"/>
                <a:cs typeface="Helvetica" charset="-52"/>
              </a:rPr>
              <a:t> de pago. </a:t>
            </a:r>
            <a:endParaRPr lang="es-CO" dirty="0">
              <a:solidFill>
                <a:srgbClr val="222BCF"/>
              </a:solidFill>
              <a:latin typeface="Helvetica" charset="-52"/>
              <a:ea typeface="Helvetica" charset="-52"/>
              <a:cs typeface="Helvetica" charset="-52"/>
            </a:endParaRPr>
          </a:p>
          <a:p>
            <a:pPr marL="285750" indent="-285750" algn="just">
              <a:lnSpc>
                <a:spcPct val="115000"/>
              </a:lnSpc>
              <a:spcAft>
                <a:spcPts val="1000"/>
              </a:spcAft>
              <a:buFont typeface="Arial"/>
              <a:buChar char="•"/>
            </a:pPr>
            <a:r>
              <a:rPr lang="es-CO" dirty="0">
                <a:solidFill>
                  <a:srgbClr val="222BCF"/>
                </a:solidFill>
                <a:latin typeface="Helvetica" charset="-52"/>
                <a:ea typeface="Helvetica" charset="-52"/>
                <a:cs typeface="Helvetica" charset="-52"/>
              </a:rPr>
              <a:t>Nunca tomar un crédito con un </a:t>
            </a:r>
            <a:r>
              <a:rPr lang="es-CO" b="1" dirty="0">
                <a:solidFill>
                  <a:srgbClr val="F23F59"/>
                </a:solidFill>
                <a:latin typeface="Helvetica"/>
                <a:ea typeface="Helvetica" charset="-52"/>
                <a:cs typeface="Helvetica"/>
              </a:rPr>
              <a:t>pago mensual</a:t>
            </a:r>
            <a:r>
              <a:rPr lang="es-CO" dirty="0">
                <a:solidFill>
                  <a:srgbClr val="222BCF"/>
                </a:solidFill>
                <a:latin typeface="Helvetica" charset="-52"/>
                <a:ea typeface="Helvetica" charset="-52"/>
                <a:cs typeface="Helvetica" charset="-52"/>
              </a:rPr>
              <a:t> mayor a la capacidad de pago.</a:t>
            </a:r>
          </a:p>
          <a:p>
            <a:pPr marL="285750" indent="-285750" algn="just">
              <a:lnSpc>
                <a:spcPct val="115000"/>
              </a:lnSpc>
              <a:spcAft>
                <a:spcPts val="1000"/>
              </a:spcAft>
              <a:buFont typeface="Arial"/>
              <a:buChar char="•"/>
            </a:pPr>
            <a:r>
              <a:rPr lang="es-CO" dirty="0">
                <a:solidFill>
                  <a:srgbClr val="222BCF"/>
                </a:solidFill>
                <a:latin typeface="Helvetica" charset="-52"/>
                <a:ea typeface="Helvetica" charset="-52"/>
                <a:cs typeface="Helvetica" charset="-52"/>
              </a:rPr>
              <a:t>Si tiene problemas para reunir el pago mensual, </a:t>
            </a:r>
            <a:r>
              <a:rPr lang="es-CO" b="1" dirty="0">
                <a:solidFill>
                  <a:srgbClr val="F23F59"/>
                </a:solidFill>
                <a:latin typeface="Helvetica"/>
                <a:ea typeface="Helvetica" charset="-52"/>
                <a:cs typeface="Helvetica"/>
              </a:rPr>
              <a:t>acérquese a su institución financiera y proponga un plan de pagos </a:t>
            </a:r>
            <a:r>
              <a:rPr lang="es-CO" dirty="0">
                <a:solidFill>
                  <a:srgbClr val="222BCF"/>
                </a:solidFill>
                <a:latin typeface="Helvetica" charset="-52"/>
                <a:ea typeface="Helvetica" charset="-52"/>
                <a:cs typeface="Helvetica" charset="-52"/>
              </a:rPr>
              <a:t>que le de margen de maniobra. </a:t>
            </a:r>
          </a:p>
          <a:p>
            <a:endParaRPr lang="es-ES" dirty="0"/>
          </a:p>
        </p:txBody>
      </p:sp>
      <p:sp>
        <p:nvSpPr>
          <p:cNvPr id="7" name="CuadroTexto 6"/>
          <p:cNvSpPr txBox="1"/>
          <p:nvPr/>
        </p:nvSpPr>
        <p:spPr>
          <a:xfrm>
            <a:off x="591057" y="4857805"/>
            <a:ext cx="7981630" cy="830997"/>
          </a:xfrm>
          <a:prstGeom prst="rect">
            <a:avLst/>
          </a:prstGeom>
          <a:noFill/>
        </p:spPr>
        <p:txBody>
          <a:bodyPr wrap="square" rtlCol="0">
            <a:spAutoFit/>
          </a:bodyPr>
          <a:lstStyle/>
          <a:p>
            <a:pPr algn="ctr"/>
            <a:r>
              <a:rPr lang="es-ES" sz="2400" b="1" dirty="0">
                <a:solidFill>
                  <a:srgbClr val="F23F59"/>
                </a:solidFill>
                <a:latin typeface="Helvetica"/>
                <a:cs typeface="Helvetica"/>
              </a:rPr>
              <a:t>¿Qué aprendió en este módulo y con qué se queda de esta experiencia? </a:t>
            </a:r>
          </a:p>
        </p:txBody>
      </p:sp>
    </p:spTree>
    <p:extLst>
      <p:ext uri="{BB962C8B-B14F-4D97-AF65-F5344CB8AC3E}">
        <p14:creationId xmlns:p14="http://schemas.microsoft.com/office/powerpoint/2010/main" val="3657310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855528" y="3491533"/>
            <a:ext cx="7443973" cy="2554545"/>
          </a:xfrm>
          <a:prstGeom prst="rect">
            <a:avLst/>
          </a:prstGeom>
          <a:noFill/>
        </p:spPr>
        <p:txBody>
          <a:bodyPr wrap="square" rtlCol="0">
            <a:spAutoFit/>
          </a:bodyPr>
          <a:lstStyle/>
          <a:p>
            <a:pPr algn="ctr"/>
            <a:r>
              <a:rPr lang="es-CO" sz="4000" dirty="0">
                <a:solidFill>
                  <a:schemeClr val="bg1"/>
                </a:solidFill>
                <a:latin typeface="Helvetica Light"/>
                <a:cs typeface="Helvetica Light"/>
              </a:rPr>
              <a:t>MÓDULO </a:t>
            </a:r>
          </a:p>
          <a:p>
            <a:pPr algn="ctr"/>
            <a:r>
              <a:rPr lang="es-CO" sz="4000" b="1" dirty="0">
                <a:solidFill>
                  <a:schemeClr val="bg1"/>
                </a:solidFill>
                <a:latin typeface="Helvetica"/>
                <a:cs typeface="Helvetica"/>
              </a:rPr>
              <a:t>INTERACTUANDO CON EL SISTEMA FINANCIERO</a:t>
            </a:r>
          </a:p>
          <a:p>
            <a:pPr algn="ctr"/>
            <a:r>
              <a:rPr lang="es-CO" sz="4000" b="1" dirty="0">
                <a:solidFill>
                  <a:schemeClr val="bg1"/>
                </a:solidFill>
                <a:latin typeface="Helvetica"/>
                <a:cs typeface="Helvetica"/>
              </a:rPr>
              <a:t>Productos y servicios</a:t>
            </a:r>
          </a:p>
        </p:txBody>
      </p:sp>
    </p:spTree>
    <p:extLst>
      <p:ext uri="{BB962C8B-B14F-4D97-AF65-F5344CB8AC3E}">
        <p14:creationId xmlns:p14="http://schemas.microsoft.com/office/powerpoint/2010/main" val="7165517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772910" y="564638"/>
            <a:ext cx="3807225" cy="461665"/>
          </a:xfrm>
          <a:prstGeom prst="rect">
            <a:avLst/>
          </a:prstGeom>
          <a:solidFill>
            <a:schemeClr val="bg1"/>
          </a:solidFill>
        </p:spPr>
        <p:txBody>
          <a:bodyPr wrap="square">
            <a:spAutoFit/>
          </a:bodyPr>
          <a:lstStyle/>
          <a:p>
            <a:r>
              <a:rPr lang="es-CO" sz="2400" b="1" dirty="0">
                <a:solidFill>
                  <a:srgbClr val="2E46D8"/>
                </a:solidFill>
                <a:latin typeface="Helvetica"/>
                <a:cs typeface="Helvetica"/>
              </a:rPr>
              <a:t>Objetivos del módulo</a:t>
            </a:r>
            <a:endParaRPr lang="es-CO" sz="1050" b="1" dirty="0">
              <a:solidFill>
                <a:srgbClr val="2E46D8"/>
              </a:solidFill>
              <a:latin typeface="Helvetica"/>
              <a:cs typeface="Helvetica"/>
            </a:endParaRPr>
          </a:p>
        </p:txBody>
      </p:sp>
      <p:pic>
        <p:nvPicPr>
          <p:cNvPr id="2" name="Imagen 1"/>
          <p:cNvPicPr>
            <a:picLocks noChangeAspect="1"/>
          </p:cNvPicPr>
          <p:nvPr/>
        </p:nvPicPr>
        <p:blipFill rotWithShape="1">
          <a:blip r:embed="rId3"/>
          <a:srcRect b="49720"/>
          <a:stretch/>
        </p:blipFill>
        <p:spPr>
          <a:xfrm>
            <a:off x="5097720" y="1552005"/>
            <a:ext cx="684000" cy="2656924"/>
          </a:xfrm>
          <a:prstGeom prst="rect">
            <a:avLst/>
          </a:prstGeom>
        </p:spPr>
      </p:pic>
      <p:sp>
        <p:nvSpPr>
          <p:cNvPr id="4" name="CuadroTexto 3"/>
          <p:cNvSpPr txBox="1"/>
          <p:nvPr/>
        </p:nvSpPr>
        <p:spPr>
          <a:xfrm>
            <a:off x="5131909" y="2010451"/>
            <a:ext cx="561941" cy="562630"/>
          </a:xfrm>
          <a:prstGeom prst="ellipse">
            <a:avLst/>
          </a:prstGeom>
          <a:solidFill>
            <a:srgbClr val="2E46D8"/>
          </a:solidFill>
        </p:spPr>
        <p:txBody>
          <a:bodyPr wrap="square" rtlCol="0">
            <a:spAutoFit/>
          </a:bodyPr>
          <a:lstStyle/>
          <a:p>
            <a:r>
              <a:rPr lang="es-CO" sz="20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4</a:t>
            </a:r>
            <a:endParaRPr lang="es-CO" sz="24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1" name="CuadroTexto 20"/>
          <p:cNvSpPr txBox="1"/>
          <p:nvPr/>
        </p:nvSpPr>
        <p:spPr>
          <a:xfrm>
            <a:off x="5131909" y="3150031"/>
            <a:ext cx="561941" cy="562630"/>
          </a:xfrm>
          <a:prstGeom prst="ellipse">
            <a:avLst/>
          </a:prstGeom>
          <a:solidFill>
            <a:srgbClr val="2E46D8"/>
          </a:solidFill>
        </p:spPr>
        <p:txBody>
          <a:bodyPr wrap="square" rtlCol="0">
            <a:spAutoFit/>
          </a:bodyPr>
          <a:lstStyle/>
          <a:p>
            <a:r>
              <a:rPr lang="es-CO" sz="20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5</a:t>
            </a:r>
            <a:endParaRPr lang="es-CO" sz="24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Rectángulo 4"/>
          <p:cNvSpPr/>
          <p:nvPr/>
        </p:nvSpPr>
        <p:spPr>
          <a:xfrm>
            <a:off x="5214879" y="4204791"/>
            <a:ext cx="360000" cy="2649071"/>
          </a:xfrm>
          <a:prstGeom prst="rect">
            <a:avLst/>
          </a:prstGeom>
          <a:solidFill>
            <a:srgbClr val="2E46D8"/>
          </a:solidFill>
          <a:ln>
            <a:solidFill>
              <a:srgbClr val="2E46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p:cNvSpPr txBox="1"/>
          <p:nvPr/>
        </p:nvSpPr>
        <p:spPr>
          <a:xfrm>
            <a:off x="5693850" y="1794098"/>
            <a:ext cx="3292349" cy="1077218"/>
          </a:xfrm>
          <a:prstGeom prst="rect">
            <a:avLst/>
          </a:prstGeom>
          <a:noFill/>
        </p:spPr>
        <p:txBody>
          <a:bodyPr wrap="square" rtlCol="0">
            <a:spAutoFit/>
          </a:bodyPr>
          <a:lstStyle/>
          <a:p>
            <a:pPr algn="just"/>
            <a:r>
              <a:rPr lang="es-ES" sz="1600" b="1" dirty="0">
                <a:solidFill>
                  <a:srgbClr val="4258DC"/>
                </a:solidFill>
                <a:latin typeface="Helvetica Light" charset="0"/>
                <a:ea typeface="Helvetica Light" charset="0"/>
                <a:cs typeface="Helvetica Light" charset="0"/>
              </a:rPr>
              <a:t>Comprender las ventajas y  las desventajas de ahorrar e invertir en entidades del sistema financiero.</a:t>
            </a:r>
            <a:endParaRPr lang="es-ES_tradnl" sz="1600" b="1" dirty="0">
              <a:solidFill>
                <a:srgbClr val="4258DC"/>
              </a:solidFill>
              <a:latin typeface="Helvetica Light" charset="0"/>
              <a:ea typeface="Helvetica Light" charset="0"/>
              <a:cs typeface="Helvetica Light" charset="0"/>
            </a:endParaRPr>
          </a:p>
        </p:txBody>
      </p:sp>
      <p:sp>
        <p:nvSpPr>
          <p:cNvPr id="19" name="CuadroTexto 18"/>
          <p:cNvSpPr txBox="1"/>
          <p:nvPr/>
        </p:nvSpPr>
        <p:spPr>
          <a:xfrm>
            <a:off x="1984224" y="2738325"/>
            <a:ext cx="3190238" cy="1477328"/>
          </a:xfrm>
          <a:prstGeom prst="rect">
            <a:avLst/>
          </a:prstGeom>
          <a:noFill/>
        </p:spPr>
        <p:txBody>
          <a:bodyPr wrap="square" rtlCol="0">
            <a:spAutoFit/>
          </a:bodyPr>
          <a:lstStyle/>
          <a:p>
            <a:pPr algn="just"/>
            <a:r>
              <a:rPr lang="es-ES_tradnl" sz="1500" b="1" dirty="0">
                <a:solidFill>
                  <a:srgbClr val="4258DC"/>
                </a:solidFill>
                <a:latin typeface="Helvetica Light" charset="0"/>
                <a:ea typeface="Helvetica Light" charset="0"/>
                <a:cs typeface="Helvetica Light" charset="0"/>
              </a:rPr>
              <a:t>Analizar las características </a:t>
            </a:r>
            <a:r>
              <a:rPr lang="es-ES" sz="1500" b="1" dirty="0">
                <a:solidFill>
                  <a:srgbClr val="4258DC"/>
                </a:solidFill>
                <a:latin typeface="Helvetica Light" charset="0"/>
                <a:ea typeface="Helvetica Light" charset="0"/>
                <a:cs typeface="Helvetica Light" charset="0"/>
              </a:rPr>
              <a:t>de diferentes tipos de productos de ahorro, inversión y crédito y poder seleccionar el que más le convenga según sus necesidades y las de su familia.</a:t>
            </a:r>
            <a:endParaRPr lang="es-ES_tradnl" sz="1500" b="1" dirty="0">
              <a:solidFill>
                <a:srgbClr val="4258DC"/>
              </a:solidFill>
              <a:latin typeface="Helvetica Light" charset="0"/>
              <a:ea typeface="Helvetica Light" charset="0"/>
              <a:cs typeface="Helvetica Light" charset="0"/>
            </a:endParaRPr>
          </a:p>
        </p:txBody>
      </p:sp>
      <p:sp>
        <p:nvSpPr>
          <p:cNvPr id="20" name="CuadroTexto 19"/>
          <p:cNvSpPr txBox="1"/>
          <p:nvPr/>
        </p:nvSpPr>
        <p:spPr>
          <a:xfrm>
            <a:off x="2014218" y="1638719"/>
            <a:ext cx="3117691" cy="1077218"/>
          </a:xfrm>
          <a:prstGeom prst="rect">
            <a:avLst/>
          </a:prstGeom>
          <a:noFill/>
        </p:spPr>
        <p:txBody>
          <a:bodyPr wrap="square" rtlCol="0">
            <a:spAutoFit/>
          </a:bodyPr>
          <a:lstStyle/>
          <a:p>
            <a:pPr algn="just"/>
            <a:r>
              <a:rPr lang="es-ES_tradnl" sz="1600" b="1" dirty="0">
                <a:solidFill>
                  <a:srgbClr val="4258DC"/>
                </a:solidFill>
                <a:latin typeface="Helvetica Light" charset="0"/>
                <a:ea typeface="Helvetica Light" charset="0"/>
                <a:cs typeface="Helvetica Light" charset="0"/>
              </a:rPr>
              <a:t>Reconocer las </a:t>
            </a:r>
            <a:r>
              <a:rPr lang="es-CO" sz="1600" b="1" dirty="0">
                <a:solidFill>
                  <a:srgbClr val="4258DC"/>
                </a:solidFill>
                <a:latin typeface="Helvetica Light" charset="0"/>
                <a:ea typeface="Helvetica Light" charset="0"/>
                <a:cs typeface="Helvetica Light" charset="0"/>
              </a:rPr>
              <a:t>características </a:t>
            </a:r>
            <a:r>
              <a:rPr lang="es-ES" sz="1600" b="1" dirty="0">
                <a:solidFill>
                  <a:srgbClr val="4258DC"/>
                </a:solidFill>
                <a:latin typeface="Helvetica Light" charset="0"/>
                <a:ea typeface="Helvetica Light" charset="0"/>
                <a:cs typeface="Helvetica Light" charset="0"/>
              </a:rPr>
              <a:t>de las entidades formales que ofrecen servicios de ahorro, crédito e inversión.</a:t>
            </a:r>
            <a:endParaRPr lang="es-ES_tradnl" sz="1600" b="1" dirty="0">
              <a:solidFill>
                <a:srgbClr val="4258DC"/>
              </a:solidFill>
              <a:latin typeface="Helvetica Light" charset="0"/>
              <a:ea typeface="Helvetica Light" charset="0"/>
              <a:cs typeface="Helvetica Light" charset="0"/>
            </a:endParaRPr>
          </a:p>
        </p:txBody>
      </p:sp>
      <p:sp>
        <p:nvSpPr>
          <p:cNvPr id="23" name="CuadroTexto 22"/>
          <p:cNvSpPr txBox="1"/>
          <p:nvPr/>
        </p:nvSpPr>
        <p:spPr>
          <a:xfrm>
            <a:off x="5693850" y="3107657"/>
            <a:ext cx="3292349" cy="830997"/>
          </a:xfrm>
          <a:prstGeom prst="rect">
            <a:avLst/>
          </a:prstGeom>
          <a:noFill/>
        </p:spPr>
        <p:txBody>
          <a:bodyPr wrap="square" rtlCol="0">
            <a:spAutoFit/>
          </a:bodyPr>
          <a:lstStyle/>
          <a:p>
            <a:pPr algn="just"/>
            <a:r>
              <a:rPr lang="es-ES_tradnl" sz="1600" b="1" dirty="0">
                <a:solidFill>
                  <a:srgbClr val="4258DC"/>
                </a:solidFill>
                <a:latin typeface="Helvetica Light" charset="0"/>
                <a:ea typeface="Helvetica Light" charset="0"/>
                <a:cs typeface="Helvetica Light" charset="0"/>
              </a:rPr>
              <a:t>Reconocer los diferentes medios de pago que existen y saber utilizarlos.</a:t>
            </a:r>
          </a:p>
        </p:txBody>
      </p:sp>
      <p:sp>
        <p:nvSpPr>
          <p:cNvPr id="29" name="CuadroTexto 28"/>
          <p:cNvSpPr txBox="1"/>
          <p:nvPr/>
        </p:nvSpPr>
        <p:spPr>
          <a:xfrm>
            <a:off x="1984224" y="4311284"/>
            <a:ext cx="3190238" cy="1077218"/>
          </a:xfrm>
          <a:prstGeom prst="rect">
            <a:avLst/>
          </a:prstGeom>
          <a:noFill/>
        </p:spPr>
        <p:txBody>
          <a:bodyPr wrap="square" rtlCol="0">
            <a:spAutoFit/>
          </a:bodyPr>
          <a:lstStyle/>
          <a:p>
            <a:pPr algn="just"/>
            <a:r>
              <a:rPr lang="es-ES_tradnl" sz="1600" b="1" dirty="0">
                <a:solidFill>
                  <a:srgbClr val="4258DC"/>
                </a:solidFill>
                <a:latin typeface="Helvetica Light" charset="0"/>
                <a:ea typeface="Helvetica Light" charset="0"/>
                <a:cs typeface="Helvetica Light" charset="0"/>
              </a:rPr>
              <a:t>Conocer los mecanismos de acción que pueden utilizarse cuando sus derechos son vulnerados.</a:t>
            </a:r>
          </a:p>
        </p:txBody>
      </p:sp>
    </p:spTree>
    <p:extLst>
      <p:ext uri="{BB962C8B-B14F-4D97-AF65-F5344CB8AC3E}">
        <p14:creationId xmlns:p14="http://schemas.microsoft.com/office/powerpoint/2010/main" val="3446664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ángulo 1"/>
          <p:cNvSpPr/>
          <p:nvPr/>
        </p:nvSpPr>
        <p:spPr>
          <a:xfrm>
            <a:off x="5526544" y="375337"/>
            <a:ext cx="3079572" cy="2477601"/>
          </a:xfrm>
          <a:prstGeom prst="rect">
            <a:avLst/>
          </a:prstGeom>
        </p:spPr>
        <p:txBody>
          <a:bodyPr wrap="square">
            <a:spAutoFit/>
          </a:bodyPr>
          <a:lstStyle/>
          <a:p>
            <a:r>
              <a:rPr lang="es-ES" sz="2800" b="1" dirty="0">
                <a:solidFill>
                  <a:schemeClr val="bg1"/>
                </a:solidFill>
                <a:latin typeface="Helvetica"/>
                <a:ea typeface="Calibri" panose="020F0502020204030204" pitchFamily="34" charset="0"/>
                <a:cs typeface="Helvetica"/>
              </a:rPr>
              <a:t>El Sistema Financiero es…</a:t>
            </a:r>
          </a:p>
          <a:p>
            <a:endParaRPr lang="es-ES" sz="2400" dirty="0">
              <a:solidFill>
                <a:schemeClr val="tx1">
                  <a:lumMod val="75000"/>
                  <a:lumOff val="25000"/>
                </a:schemeClr>
              </a:solidFill>
              <a:latin typeface="Helvetica"/>
              <a:cs typeface="Helvetica"/>
            </a:endParaRPr>
          </a:p>
          <a:p>
            <a:r>
              <a:rPr lang="es-ES" sz="1500" dirty="0">
                <a:solidFill>
                  <a:schemeClr val="bg1"/>
                </a:solidFill>
                <a:latin typeface="Helvetica"/>
                <a:ea typeface="Calibri" panose="020F0502020204030204" pitchFamily="34" charset="0"/>
                <a:cs typeface="Helvetica"/>
              </a:rPr>
              <a:t>Una forma regulada de poner en contacto a aquellas personas que ahorran o invierten con quienes necesitan recursos, es decir, buscan financiamiento.</a:t>
            </a:r>
          </a:p>
        </p:txBody>
      </p:sp>
    </p:spTree>
    <p:extLst>
      <p:ext uri="{BB962C8B-B14F-4D97-AF65-F5344CB8AC3E}">
        <p14:creationId xmlns:p14="http://schemas.microsoft.com/office/powerpoint/2010/main" val="10325962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CuadroTexto 6"/>
          <p:cNvSpPr txBox="1"/>
          <p:nvPr/>
        </p:nvSpPr>
        <p:spPr>
          <a:xfrm>
            <a:off x="4172663" y="3074492"/>
            <a:ext cx="954107" cy="369332"/>
          </a:xfrm>
          <a:prstGeom prst="rect">
            <a:avLst/>
          </a:prstGeom>
          <a:noFill/>
        </p:spPr>
        <p:txBody>
          <a:bodyPr wrap="none" rtlCol="0">
            <a:spAutoFit/>
          </a:bodyPr>
          <a:lstStyle/>
          <a:p>
            <a:pPr algn="ctr"/>
            <a:r>
              <a:rPr lang="es-ES" b="1" dirty="0">
                <a:solidFill>
                  <a:schemeClr val="bg1"/>
                </a:solidFill>
                <a:latin typeface="Helvetica"/>
                <a:cs typeface="Helvetica"/>
              </a:rPr>
              <a:t>Ahorro</a:t>
            </a:r>
          </a:p>
        </p:txBody>
      </p:sp>
      <p:sp>
        <p:nvSpPr>
          <p:cNvPr id="8" name="CuadroTexto 7"/>
          <p:cNvSpPr txBox="1"/>
          <p:nvPr/>
        </p:nvSpPr>
        <p:spPr>
          <a:xfrm>
            <a:off x="6902665" y="3074492"/>
            <a:ext cx="992579" cy="369332"/>
          </a:xfrm>
          <a:prstGeom prst="rect">
            <a:avLst/>
          </a:prstGeom>
          <a:noFill/>
        </p:spPr>
        <p:txBody>
          <a:bodyPr wrap="none" rtlCol="0">
            <a:spAutoFit/>
          </a:bodyPr>
          <a:lstStyle/>
          <a:p>
            <a:pPr algn="ctr"/>
            <a:r>
              <a:rPr lang="es-ES" b="1" dirty="0">
                <a:solidFill>
                  <a:schemeClr val="bg1"/>
                </a:solidFill>
                <a:latin typeface="Helvetica"/>
                <a:cs typeface="Helvetica"/>
              </a:rPr>
              <a:t>Crédito</a:t>
            </a:r>
          </a:p>
        </p:txBody>
      </p:sp>
      <p:sp>
        <p:nvSpPr>
          <p:cNvPr id="9" name="CuadroTexto 8"/>
          <p:cNvSpPr txBox="1"/>
          <p:nvPr/>
        </p:nvSpPr>
        <p:spPr>
          <a:xfrm>
            <a:off x="1091287" y="3613977"/>
            <a:ext cx="954258" cy="369332"/>
          </a:xfrm>
          <a:prstGeom prst="rect">
            <a:avLst/>
          </a:prstGeom>
          <a:noFill/>
        </p:spPr>
        <p:txBody>
          <a:bodyPr wrap="none" rtlCol="0">
            <a:spAutoFit/>
          </a:bodyPr>
          <a:lstStyle/>
          <a:p>
            <a:r>
              <a:rPr lang="es-ES" b="1" dirty="0">
                <a:solidFill>
                  <a:srgbClr val="EAB94E"/>
                </a:solidFill>
                <a:latin typeface="Helvetica"/>
                <a:cs typeface="Helvetica"/>
              </a:rPr>
              <a:t>Formal</a:t>
            </a:r>
          </a:p>
        </p:txBody>
      </p:sp>
      <p:sp>
        <p:nvSpPr>
          <p:cNvPr id="10" name="CuadroTexto 9"/>
          <p:cNvSpPr txBox="1"/>
          <p:nvPr/>
        </p:nvSpPr>
        <p:spPr>
          <a:xfrm>
            <a:off x="1091287" y="4640196"/>
            <a:ext cx="1095259" cy="369332"/>
          </a:xfrm>
          <a:prstGeom prst="rect">
            <a:avLst/>
          </a:prstGeom>
          <a:noFill/>
        </p:spPr>
        <p:txBody>
          <a:bodyPr wrap="none" rtlCol="0">
            <a:spAutoFit/>
          </a:bodyPr>
          <a:lstStyle/>
          <a:p>
            <a:r>
              <a:rPr lang="es-ES" b="1" dirty="0">
                <a:solidFill>
                  <a:srgbClr val="EAB94E"/>
                </a:solidFill>
                <a:latin typeface="Helvetica"/>
                <a:cs typeface="Helvetica"/>
              </a:rPr>
              <a:t>informal</a:t>
            </a:r>
          </a:p>
        </p:txBody>
      </p:sp>
      <p:sp>
        <p:nvSpPr>
          <p:cNvPr id="12" name="CuadroTexto 11"/>
          <p:cNvSpPr txBox="1"/>
          <p:nvPr/>
        </p:nvSpPr>
        <p:spPr>
          <a:xfrm>
            <a:off x="3497664" y="3613977"/>
            <a:ext cx="2451924" cy="646331"/>
          </a:xfrm>
          <a:prstGeom prst="rect">
            <a:avLst/>
          </a:prstGeom>
          <a:noFill/>
        </p:spPr>
        <p:txBody>
          <a:bodyPr wrap="square" rtlCol="0">
            <a:spAutoFit/>
          </a:bodyPr>
          <a:lstStyle/>
          <a:p>
            <a:pPr algn="ctr"/>
            <a:r>
              <a:rPr lang="es-CO" sz="1200" dirty="0">
                <a:solidFill>
                  <a:srgbClr val="222BCF"/>
                </a:solidFill>
                <a:latin typeface="Helvetica Light"/>
                <a:cs typeface="Helvetica Light"/>
              </a:rPr>
              <a:t>Cuentas de ahorro, electrónicas, de trámite simplificado, depósitos de dinero electrónico.</a:t>
            </a:r>
            <a:endParaRPr lang="es-ES" dirty="0">
              <a:solidFill>
                <a:srgbClr val="222BCF"/>
              </a:solidFill>
            </a:endParaRPr>
          </a:p>
        </p:txBody>
      </p:sp>
      <p:sp>
        <p:nvSpPr>
          <p:cNvPr id="13" name="CuadroTexto 12"/>
          <p:cNvSpPr txBox="1"/>
          <p:nvPr/>
        </p:nvSpPr>
        <p:spPr>
          <a:xfrm>
            <a:off x="6171163" y="3613977"/>
            <a:ext cx="2451924" cy="646331"/>
          </a:xfrm>
          <a:prstGeom prst="rect">
            <a:avLst/>
          </a:prstGeom>
          <a:noFill/>
        </p:spPr>
        <p:txBody>
          <a:bodyPr wrap="square" rtlCol="0">
            <a:spAutoFit/>
          </a:bodyPr>
          <a:lstStyle/>
          <a:p>
            <a:pPr algn="ctr"/>
            <a:r>
              <a:rPr lang="es-CO" sz="1200" dirty="0">
                <a:solidFill>
                  <a:srgbClr val="222BCF"/>
                </a:solidFill>
                <a:latin typeface="Helvetica Light"/>
                <a:cs typeface="Helvetica Light"/>
              </a:rPr>
              <a:t>Créditos de vivienda, vehículo,</a:t>
            </a:r>
          </a:p>
          <a:p>
            <a:pPr algn="ctr"/>
            <a:r>
              <a:rPr lang="es-CO" sz="1200" dirty="0">
                <a:solidFill>
                  <a:srgbClr val="222BCF"/>
                </a:solidFill>
                <a:latin typeface="Helvetica Light"/>
                <a:cs typeface="Helvetica Light"/>
              </a:rPr>
              <a:t>Consumo, estudio, libre inversíon, libranza.</a:t>
            </a:r>
            <a:endParaRPr lang="es-ES" dirty="0">
              <a:solidFill>
                <a:srgbClr val="222BCF"/>
              </a:solidFill>
            </a:endParaRPr>
          </a:p>
        </p:txBody>
      </p:sp>
      <p:sp>
        <p:nvSpPr>
          <p:cNvPr id="14" name="CuadroTexto 13"/>
          <p:cNvSpPr txBox="1"/>
          <p:nvPr/>
        </p:nvSpPr>
        <p:spPr>
          <a:xfrm>
            <a:off x="3497664" y="4686362"/>
            <a:ext cx="2451924" cy="461665"/>
          </a:xfrm>
          <a:prstGeom prst="rect">
            <a:avLst/>
          </a:prstGeom>
          <a:noFill/>
        </p:spPr>
        <p:txBody>
          <a:bodyPr wrap="square" rtlCol="0">
            <a:spAutoFit/>
          </a:bodyPr>
          <a:lstStyle/>
          <a:p>
            <a:pPr algn="ctr"/>
            <a:r>
              <a:rPr lang="es-CO" sz="1200" dirty="0">
                <a:solidFill>
                  <a:srgbClr val="222BCF"/>
                </a:solidFill>
                <a:latin typeface="Helvetica Light"/>
                <a:cs typeface="Helvetica Light"/>
              </a:rPr>
              <a:t>“Cadenas”,”natillera”, reservas</a:t>
            </a:r>
          </a:p>
          <a:p>
            <a:pPr algn="ctr"/>
            <a:r>
              <a:rPr lang="es-CO" sz="1200" dirty="0">
                <a:solidFill>
                  <a:srgbClr val="222BCF"/>
                </a:solidFill>
                <a:latin typeface="Helvetica Light"/>
                <a:cs typeface="Helvetica Light"/>
              </a:rPr>
              <a:t>familiares.</a:t>
            </a:r>
            <a:endParaRPr lang="es-ES" dirty="0">
              <a:solidFill>
                <a:srgbClr val="222BCF"/>
              </a:solidFill>
            </a:endParaRPr>
          </a:p>
        </p:txBody>
      </p:sp>
      <p:sp>
        <p:nvSpPr>
          <p:cNvPr id="15" name="CuadroTexto 14"/>
          <p:cNvSpPr txBox="1"/>
          <p:nvPr/>
        </p:nvSpPr>
        <p:spPr>
          <a:xfrm>
            <a:off x="6187873" y="4686362"/>
            <a:ext cx="2451924" cy="276999"/>
          </a:xfrm>
          <a:prstGeom prst="rect">
            <a:avLst/>
          </a:prstGeom>
          <a:noFill/>
        </p:spPr>
        <p:txBody>
          <a:bodyPr wrap="square" rtlCol="0">
            <a:spAutoFit/>
          </a:bodyPr>
          <a:lstStyle/>
          <a:p>
            <a:pPr algn="ctr"/>
            <a:r>
              <a:rPr lang="es-CO" sz="1200" dirty="0">
                <a:solidFill>
                  <a:srgbClr val="222BCF"/>
                </a:solidFill>
                <a:latin typeface="Helvetica Light"/>
                <a:cs typeface="Helvetica Light"/>
              </a:rPr>
              <a:t>“Gota a gota”</a:t>
            </a:r>
            <a:endParaRPr lang="es-ES" dirty="0">
              <a:solidFill>
                <a:srgbClr val="222BCF"/>
              </a:solidFill>
            </a:endParaRPr>
          </a:p>
        </p:txBody>
      </p:sp>
    </p:spTree>
    <p:extLst>
      <p:ext uri="{BB962C8B-B14F-4D97-AF65-F5344CB8AC3E}">
        <p14:creationId xmlns:p14="http://schemas.microsoft.com/office/powerpoint/2010/main" val="1951639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0685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84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073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522929" y="286517"/>
            <a:ext cx="3671509" cy="5201424"/>
          </a:xfrm>
          <a:prstGeom prst="rect">
            <a:avLst/>
          </a:prstGeom>
          <a:noFill/>
        </p:spPr>
        <p:txBody>
          <a:bodyPr wrap="square" rtlCol="0">
            <a:spAutoFit/>
          </a:bodyPr>
          <a:lstStyle/>
          <a:p>
            <a:r>
              <a:rPr lang="es-ES" sz="2400" dirty="0">
                <a:solidFill>
                  <a:schemeClr val="bg1"/>
                </a:solidFill>
                <a:latin typeface="Helvetica"/>
                <a:cs typeface="Helvetica"/>
              </a:rPr>
              <a:t>Actividad 1: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¿Qué factores o elementos ha tenido en cuenta para elegir sus productos financieros? </a:t>
            </a:r>
          </a:p>
        </p:txBody>
      </p:sp>
    </p:spTree>
    <p:extLst>
      <p:ext uri="{BB962C8B-B14F-4D97-AF65-F5344CB8AC3E}">
        <p14:creationId xmlns:p14="http://schemas.microsoft.com/office/powerpoint/2010/main" val="3241252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39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27_Cules_son_los_canales_de_atencin_presenciales_en_los_bancos(youtube.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1670" y="1543798"/>
            <a:ext cx="7866529" cy="4424923"/>
          </a:xfrm>
          <a:prstGeom prst="rect">
            <a:avLst/>
          </a:prstGeom>
        </p:spPr>
      </p:pic>
    </p:spTree>
    <p:extLst>
      <p:ext uri="{BB962C8B-B14F-4D97-AF65-F5344CB8AC3E}">
        <p14:creationId xmlns:p14="http://schemas.microsoft.com/office/powerpoint/2010/main" val="2616617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28_Cules_son_los_canales_de_atencin_no_presenciales_en_los_bancos(youtube.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1670" y="1486555"/>
            <a:ext cx="8011739" cy="4506603"/>
          </a:xfrm>
          <a:prstGeom prst="rect">
            <a:avLst/>
          </a:prstGeom>
        </p:spPr>
      </p:pic>
    </p:spTree>
    <p:extLst>
      <p:ext uri="{BB962C8B-B14F-4D97-AF65-F5344CB8AC3E}">
        <p14:creationId xmlns:p14="http://schemas.microsoft.com/office/powerpoint/2010/main" val="3944679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3" name="29_Qu_es_un_medio_de_pago(youtube.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8905" y="1531097"/>
            <a:ext cx="7770345" cy="4370819"/>
          </a:xfrm>
          <a:prstGeom prst="rect">
            <a:avLst/>
          </a:prstGeom>
        </p:spPr>
      </p:pic>
    </p:spTree>
    <p:extLst>
      <p:ext uri="{BB962C8B-B14F-4D97-AF65-F5344CB8AC3E}">
        <p14:creationId xmlns:p14="http://schemas.microsoft.com/office/powerpoint/2010/main" val="26878365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uadroTexto 4"/>
          <p:cNvSpPr txBox="1"/>
          <p:nvPr/>
        </p:nvSpPr>
        <p:spPr>
          <a:xfrm>
            <a:off x="522929" y="286517"/>
            <a:ext cx="4256391" cy="4647426"/>
          </a:xfrm>
          <a:prstGeom prst="rect">
            <a:avLst/>
          </a:prstGeom>
          <a:noFill/>
        </p:spPr>
        <p:txBody>
          <a:bodyPr wrap="square" rtlCol="0">
            <a:spAutoFit/>
          </a:bodyPr>
          <a:lstStyle/>
          <a:p>
            <a:r>
              <a:rPr lang="es-ES" sz="2000" dirty="0">
                <a:solidFill>
                  <a:schemeClr val="bg1"/>
                </a:solidFill>
                <a:latin typeface="Helvetica"/>
                <a:cs typeface="Helvetica"/>
              </a:rPr>
              <a:t>Actividad 2: </a:t>
            </a:r>
          </a:p>
          <a:p>
            <a:endParaRPr lang="es-ES" sz="2400" b="1" dirty="0">
              <a:solidFill>
                <a:srgbClr val="EAB94E"/>
              </a:solidFill>
              <a:latin typeface="Helvetica Light"/>
              <a:cs typeface="Helvetica Light"/>
            </a:endParaRPr>
          </a:p>
          <a:p>
            <a:r>
              <a:rPr lang="es-ES" sz="3600" b="1" dirty="0">
                <a:solidFill>
                  <a:schemeClr val="bg1"/>
                </a:solidFill>
                <a:latin typeface="Helvetica"/>
                <a:cs typeface="Helvetica"/>
              </a:rPr>
              <a:t>¿Cuáles cree que son las ventajas y desventajas de estos medios de pago frente al uso de dinero en efectivo?</a:t>
            </a:r>
          </a:p>
        </p:txBody>
      </p:sp>
    </p:spTree>
    <p:extLst>
      <p:ext uri="{BB962C8B-B14F-4D97-AF65-F5344CB8AC3E}">
        <p14:creationId xmlns:p14="http://schemas.microsoft.com/office/powerpoint/2010/main" val="879534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372617" y="1462391"/>
            <a:ext cx="4565456" cy="3272049"/>
          </a:xfrm>
          <a:prstGeom prst="rect">
            <a:avLst/>
          </a:prstGeom>
        </p:spPr>
        <p:txBody>
          <a:bodyPr wrap="square">
            <a:spAutoFit/>
          </a:bodyPr>
          <a:lstStyle/>
          <a:p>
            <a:pPr fontAlgn="base">
              <a:lnSpc>
                <a:spcPct val="115000"/>
              </a:lnSpc>
              <a:spcAft>
                <a:spcPts val="580"/>
              </a:spcAft>
            </a:pPr>
            <a:r>
              <a:rPr lang="es-CO" sz="1500" dirty="0">
                <a:solidFill>
                  <a:srgbClr val="222BCF"/>
                </a:solidFill>
                <a:latin typeface="Helvetica"/>
                <a:ea typeface="Calibri" panose="020F0502020204030204" pitchFamily="34" charset="0"/>
                <a:cs typeface="Helvetica"/>
              </a:rPr>
              <a:t>Es día 5 del mes y Paola está en el banco retirando el dinero necesario para pagar el arriendo. A pesar de que es una suma de dinero considerable, ella prefiere este método a usar alternativas como transferencia electrónica o cheques de gerencia. En ese momento alguien en la fila empieza a hablar con ella, le comenta que solo va a hacer un pequeño pago. Paola, por cortesía, también le comenta sobre su retiro para pagar el arriendo. Pasa a la caja y recibe su dinero. Prefiere no solicitar el servicio de acompañamiento de la Policía porque “va de afán”. </a:t>
            </a:r>
          </a:p>
        </p:txBody>
      </p:sp>
    </p:spTree>
    <p:extLst>
      <p:ext uri="{BB962C8B-B14F-4D97-AF65-F5344CB8AC3E}">
        <p14:creationId xmlns:p14="http://schemas.microsoft.com/office/powerpoint/2010/main" val="16788983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4800351" y="415565"/>
            <a:ext cx="3883500" cy="2741135"/>
          </a:xfrm>
          <a:prstGeom prst="rect">
            <a:avLst/>
          </a:prstGeom>
        </p:spPr>
        <p:txBody>
          <a:bodyPr wrap="square">
            <a:spAutoFit/>
          </a:bodyPr>
          <a:lstStyle/>
          <a:p>
            <a:pPr fontAlgn="base">
              <a:lnSpc>
                <a:spcPct val="115000"/>
              </a:lnSpc>
              <a:spcAft>
                <a:spcPts val="580"/>
              </a:spcAft>
            </a:pPr>
            <a:r>
              <a:rPr lang="es-CO" sz="1500" dirty="0">
                <a:solidFill>
                  <a:srgbClr val="222BCF"/>
                </a:solidFill>
                <a:latin typeface="Helvetica"/>
                <a:ea typeface="Calibri" panose="020F0502020204030204" pitchFamily="34" charset="0"/>
                <a:cs typeface="Helvetica"/>
              </a:rPr>
              <a:t>“De haber sabido lo que pasaría, hubiera pensado todo dos veces. Lo que pasa es que uno confía en la gente”, explica Paola, quien a pocas cuadras de la entidad bancaria fue abordada por dos sujetos. “Me pidieron el dinero que acababa de retirar. En ese momento me di cuenta de que me habían seguido desde el banco. Uno cree que esas cosas solo pasan en las noticias y no tiene cuidado”.</a:t>
            </a:r>
          </a:p>
        </p:txBody>
      </p:sp>
    </p:spTree>
    <p:extLst>
      <p:ext uri="{BB962C8B-B14F-4D97-AF65-F5344CB8AC3E}">
        <p14:creationId xmlns:p14="http://schemas.microsoft.com/office/powerpoint/2010/main" val="1804930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510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2152048" y="2037226"/>
            <a:ext cx="4559873" cy="523220"/>
          </a:xfrm>
          <a:prstGeom prst="rect">
            <a:avLst/>
          </a:prstGeom>
          <a:noFill/>
        </p:spPr>
        <p:txBody>
          <a:bodyPr wrap="square" rtlCol="0">
            <a:spAutoFit/>
          </a:bodyPr>
          <a:lstStyle/>
          <a:p>
            <a:r>
              <a:rPr lang="es-ES" sz="2800" dirty="0">
                <a:solidFill>
                  <a:srgbClr val="222BCF"/>
                </a:solidFill>
                <a:latin typeface="Helvetica"/>
                <a:cs typeface="Helvetica"/>
              </a:rPr>
              <a:t>Al usar tarjetas</a:t>
            </a:r>
          </a:p>
        </p:txBody>
      </p:sp>
      <p:sp>
        <p:nvSpPr>
          <p:cNvPr id="21" name="CuadroTexto 20"/>
          <p:cNvSpPr txBox="1"/>
          <p:nvPr/>
        </p:nvSpPr>
        <p:spPr>
          <a:xfrm>
            <a:off x="2152048" y="3238257"/>
            <a:ext cx="4559873" cy="523220"/>
          </a:xfrm>
          <a:prstGeom prst="rect">
            <a:avLst/>
          </a:prstGeom>
          <a:noFill/>
        </p:spPr>
        <p:txBody>
          <a:bodyPr wrap="square" rtlCol="0">
            <a:spAutoFit/>
          </a:bodyPr>
          <a:lstStyle/>
          <a:p>
            <a:r>
              <a:rPr lang="es-ES" sz="2800" dirty="0">
                <a:solidFill>
                  <a:srgbClr val="222BCF"/>
                </a:solidFill>
                <a:latin typeface="Helvetica"/>
                <a:cs typeface="Helvetica"/>
              </a:rPr>
              <a:t>Evite fraude electrónico</a:t>
            </a:r>
          </a:p>
        </p:txBody>
      </p:sp>
      <p:sp>
        <p:nvSpPr>
          <p:cNvPr id="22" name="CuadroTexto 21"/>
          <p:cNvSpPr txBox="1"/>
          <p:nvPr/>
        </p:nvSpPr>
        <p:spPr>
          <a:xfrm>
            <a:off x="2163332" y="4367958"/>
            <a:ext cx="4559873" cy="523220"/>
          </a:xfrm>
          <a:prstGeom prst="rect">
            <a:avLst/>
          </a:prstGeom>
          <a:noFill/>
        </p:spPr>
        <p:txBody>
          <a:bodyPr wrap="square" rtlCol="0">
            <a:spAutoFit/>
          </a:bodyPr>
          <a:lstStyle>
            <a:defPPr>
              <a:defRPr lang="es-ES"/>
            </a:defPPr>
            <a:lvl1pPr>
              <a:defRPr sz="2800">
                <a:solidFill>
                  <a:srgbClr val="222BCF"/>
                </a:solidFill>
                <a:latin typeface="Helvetica"/>
                <a:cs typeface="Helvetica"/>
              </a:defRPr>
            </a:lvl1pPr>
          </a:lstStyle>
          <a:p>
            <a:r>
              <a:rPr lang="es-ES" dirty="0"/>
              <a:t>Evite ser victima del fleteo</a:t>
            </a:r>
          </a:p>
        </p:txBody>
      </p:sp>
    </p:spTree>
    <p:extLst>
      <p:ext uri="{BB962C8B-B14F-4D97-AF65-F5344CB8AC3E}">
        <p14:creationId xmlns:p14="http://schemas.microsoft.com/office/powerpoint/2010/main" val="15286758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9272C22C-0B60-D945-AA74-1F0C44F842C5}" type="slidenum">
              <a:rPr lang="es-ES" smtClean="0"/>
              <a:pPr/>
              <a:t>91</a:t>
            </a:fld>
            <a:endParaRPr lang="es-ES" dirty="0"/>
          </a:p>
        </p:txBody>
      </p:sp>
      <p:sp>
        <p:nvSpPr>
          <p:cNvPr id="3" name="object 2"/>
          <p:cNvSpPr/>
          <p:nvPr/>
        </p:nvSpPr>
        <p:spPr>
          <a:xfrm>
            <a:off x="0" y="-13447"/>
            <a:ext cx="3011805" cy="6871447"/>
          </a:xfrm>
          <a:custGeom>
            <a:avLst/>
            <a:gdLst/>
            <a:ahLst/>
            <a:cxnLst/>
            <a:rect l="l" t="t" r="r" b="b"/>
            <a:pathLst>
              <a:path w="3011805" h="5144135">
                <a:moveTo>
                  <a:pt x="0" y="5143677"/>
                </a:moveTo>
                <a:lnTo>
                  <a:pt x="3011373" y="5143677"/>
                </a:lnTo>
                <a:lnTo>
                  <a:pt x="3011373" y="0"/>
                </a:lnTo>
                <a:lnTo>
                  <a:pt x="0" y="0"/>
                </a:lnTo>
                <a:lnTo>
                  <a:pt x="0" y="5143677"/>
                </a:lnTo>
                <a:close/>
              </a:path>
            </a:pathLst>
          </a:custGeom>
          <a:solidFill>
            <a:srgbClr val="4258DC"/>
          </a:solidFill>
        </p:spPr>
        <p:txBody>
          <a:bodyPr wrap="square" lIns="0" tIns="0" rIns="0" bIns="0" rtlCol="0"/>
          <a:lstStyle/>
          <a:p>
            <a:endParaRPr>
              <a:solidFill>
                <a:schemeClr val="bg1"/>
              </a:solidFill>
            </a:endParaRPr>
          </a:p>
        </p:txBody>
      </p:sp>
      <p:sp>
        <p:nvSpPr>
          <p:cNvPr id="4" name="object 3"/>
          <p:cNvSpPr/>
          <p:nvPr/>
        </p:nvSpPr>
        <p:spPr>
          <a:xfrm>
            <a:off x="3011373" y="-13447"/>
            <a:ext cx="3121660" cy="6871447"/>
          </a:xfrm>
          <a:custGeom>
            <a:avLst/>
            <a:gdLst/>
            <a:ahLst/>
            <a:cxnLst/>
            <a:rect l="l" t="t" r="r" b="b"/>
            <a:pathLst>
              <a:path w="3121660" h="5144135">
                <a:moveTo>
                  <a:pt x="0" y="5143677"/>
                </a:moveTo>
                <a:lnTo>
                  <a:pt x="3121253" y="5143677"/>
                </a:lnTo>
                <a:lnTo>
                  <a:pt x="3121253" y="0"/>
                </a:lnTo>
                <a:lnTo>
                  <a:pt x="0" y="0"/>
                </a:lnTo>
                <a:lnTo>
                  <a:pt x="0" y="5143677"/>
                </a:lnTo>
                <a:close/>
              </a:path>
            </a:pathLst>
          </a:custGeom>
          <a:solidFill>
            <a:srgbClr val="F378BA"/>
          </a:solidFill>
        </p:spPr>
        <p:txBody>
          <a:bodyPr wrap="square" lIns="0" tIns="0" rIns="0" bIns="0" rtlCol="0"/>
          <a:lstStyle/>
          <a:p>
            <a:endParaRPr/>
          </a:p>
        </p:txBody>
      </p:sp>
      <p:sp>
        <p:nvSpPr>
          <p:cNvPr id="5" name="object 4"/>
          <p:cNvSpPr/>
          <p:nvPr/>
        </p:nvSpPr>
        <p:spPr>
          <a:xfrm>
            <a:off x="6132614" y="0"/>
            <a:ext cx="3011805" cy="6858000"/>
          </a:xfrm>
          <a:custGeom>
            <a:avLst/>
            <a:gdLst/>
            <a:ahLst/>
            <a:cxnLst/>
            <a:rect l="l" t="t" r="r" b="b"/>
            <a:pathLst>
              <a:path w="3011804" h="5144135">
                <a:moveTo>
                  <a:pt x="0" y="5143677"/>
                </a:moveTo>
                <a:lnTo>
                  <a:pt x="3011385" y="5143677"/>
                </a:lnTo>
                <a:lnTo>
                  <a:pt x="3011385" y="0"/>
                </a:lnTo>
                <a:lnTo>
                  <a:pt x="0" y="0"/>
                </a:lnTo>
                <a:lnTo>
                  <a:pt x="0" y="5143677"/>
                </a:lnTo>
                <a:close/>
              </a:path>
            </a:pathLst>
          </a:custGeom>
          <a:solidFill>
            <a:srgbClr val="FFC000"/>
          </a:solidFill>
        </p:spPr>
        <p:txBody>
          <a:bodyPr wrap="square" lIns="0" tIns="0" rIns="0" bIns="0" rtlCol="0"/>
          <a:lstStyle/>
          <a:p>
            <a:endParaRPr/>
          </a:p>
        </p:txBody>
      </p:sp>
      <p:sp>
        <p:nvSpPr>
          <p:cNvPr id="6" name="object 5"/>
          <p:cNvSpPr txBox="1"/>
          <p:nvPr/>
        </p:nvSpPr>
        <p:spPr>
          <a:xfrm>
            <a:off x="324969" y="3254152"/>
            <a:ext cx="2662510" cy="1613261"/>
          </a:xfrm>
          <a:prstGeom prst="rect">
            <a:avLst/>
          </a:prstGeom>
        </p:spPr>
        <p:txBody>
          <a:bodyPr vert="horz" wrap="square" lIns="0" tIns="33019" rIns="0" bIns="0" rtlCol="0">
            <a:spAutoFit/>
          </a:bodyPr>
          <a:lstStyle/>
          <a:p>
            <a:pPr marL="131445" indent="-119380">
              <a:lnSpc>
                <a:spcPct val="100000"/>
              </a:lnSpc>
              <a:spcBef>
                <a:spcPts val="259"/>
              </a:spcBef>
              <a:buChar char="•"/>
              <a:tabLst>
                <a:tab pos="132080" algn="l"/>
              </a:tabLst>
            </a:pPr>
            <a:r>
              <a:rPr sz="1600" dirty="0">
                <a:solidFill>
                  <a:schemeClr val="bg1"/>
                </a:solidFill>
                <a:latin typeface="Helvetica" panose="020B0604020202020204" pitchFamily="34" charset="0"/>
                <a:cs typeface="Helvetica" panose="020B0604020202020204" pitchFamily="34" charset="0"/>
              </a:rPr>
              <a:t>Cambie la clave.</a:t>
            </a:r>
          </a:p>
          <a:p>
            <a:pPr marL="131445" indent="-119380">
              <a:lnSpc>
                <a:spcPct val="100000"/>
              </a:lnSpc>
              <a:spcBef>
                <a:spcPts val="160"/>
              </a:spcBef>
              <a:buChar char="•"/>
              <a:tabLst>
                <a:tab pos="132080" algn="l"/>
              </a:tabLst>
            </a:pPr>
            <a:r>
              <a:rPr sz="1600" dirty="0">
                <a:solidFill>
                  <a:schemeClr val="bg1"/>
                </a:solidFill>
                <a:latin typeface="Helvetica" panose="020B0604020202020204" pitchFamily="34" charset="0"/>
                <a:cs typeface="Helvetica" panose="020B0604020202020204" pitchFamily="34" charset="0"/>
              </a:rPr>
              <a:t>Nunca las pierda de vista.</a:t>
            </a:r>
          </a:p>
          <a:p>
            <a:pPr marL="131445" indent="-119380">
              <a:lnSpc>
                <a:spcPct val="100000"/>
              </a:lnSpc>
              <a:spcBef>
                <a:spcPts val="155"/>
              </a:spcBef>
              <a:buChar char="•"/>
              <a:tabLst>
                <a:tab pos="132080" algn="l"/>
              </a:tabLst>
            </a:pPr>
            <a:r>
              <a:rPr sz="1600" dirty="0">
                <a:solidFill>
                  <a:schemeClr val="bg1"/>
                </a:solidFill>
                <a:latin typeface="Helvetica" panose="020B0604020202020204" pitchFamily="34" charset="0"/>
                <a:cs typeface="Helvetica" panose="020B0604020202020204" pitchFamily="34" charset="0"/>
              </a:rPr>
              <a:t>No acepte ayuda.</a:t>
            </a:r>
          </a:p>
          <a:p>
            <a:pPr marL="131445" indent="-119380">
              <a:lnSpc>
                <a:spcPct val="100000"/>
              </a:lnSpc>
              <a:spcBef>
                <a:spcPts val="160"/>
              </a:spcBef>
              <a:buChar char="•"/>
              <a:tabLst>
                <a:tab pos="132080" algn="l"/>
              </a:tabLst>
            </a:pPr>
            <a:r>
              <a:rPr sz="1600" dirty="0">
                <a:solidFill>
                  <a:schemeClr val="bg1"/>
                </a:solidFill>
                <a:latin typeface="Helvetica" panose="020B0604020202020204" pitchFamily="34" charset="0"/>
                <a:cs typeface="Helvetica" panose="020B0604020202020204" pitchFamily="34" charset="0"/>
              </a:rPr>
              <a:t>Verifique el cajero o datafono.</a:t>
            </a:r>
          </a:p>
          <a:p>
            <a:pPr marL="131445" indent="-119380">
              <a:lnSpc>
                <a:spcPct val="100000"/>
              </a:lnSpc>
              <a:spcBef>
                <a:spcPts val="160"/>
              </a:spcBef>
              <a:buChar char="•"/>
              <a:tabLst>
                <a:tab pos="132080" algn="l"/>
              </a:tabLst>
            </a:pPr>
            <a:r>
              <a:rPr sz="1600" dirty="0">
                <a:solidFill>
                  <a:schemeClr val="bg1"/>
                </a:solidFill>
                <a:latin typeface="Helvetica" panose="020B0604020202020204" pitchFamily="34" charset="0"/>
                <a:cs typeface="Helvetica" panose="020B0604020202020204" pitchFamily="34" charset="0"/>
              </a:rPr>
              <a:t>Firme sus tarjetas</a:t>
            </a:r>
            <a:r>
              <a:rPr sz="1400" spc="-75" dirty="0">
                <a:solidFill>
                  <a:schemeClr val="bg1"/>
                </a:solidFill>
                <a:latin typeface="Verdana"/>
                <a:cs typeface="Verdana"/>
              </a:rPr>
              <a:t>.</a:t>
            </a:r>
            <a:endParaRPr sz="1400" dirty="0">
              <a:solidFill>
                <a:schemeClr val="bg1"/>
              </a:solidFill>
              <a:latin typeface="Verdana"/>
              <a:cs typeface="Verdana"/>
            </a:endParaRPr>
          </a:p>
        </p:txBody>
      </p:sp>
      <p:sp>
        <p:nvSpPr>
          <p:cNvPr id="7" name="object 6"/>
          <p:cNvSpPr/>
          <p:nvPr/>
        </p:nvSpPr>
        <p:spPr>
          <a:xfrm>
            <a:off x="1063396" y="1174165"/>
            <a:ext cx="774700" cy="774700"/>
          </a:xfrm>
          <a:custGeom>
            <a:avLst/>
            <a:gdLst/>
            <a:ahLst/>
            <a:cxnLst/>
            <a:rect l="l" t="t" r="r" b="b"/>
            <a:pathLst>
              <a:path w="774700" h="774700">
                <a:moveTo>
                  <a:pt x="774700" y="774700"/>
                </a:moveTo>
                <a:lnTo>
                  <a:pt x="0" y="774700"/>
                </a:lnTo>
                <a:lnTo>
                  <a:pt x="0" y="0"/>
                </a:lnTo>
                <a:lnTo>
                  <a:pt x="774700" y="0"/>
                </a:lnTo>
                <a:lnTo>
                  <a:pt x="774700" y="774700"/>
                </a:lnTo>
                <a:close/>
              </a:path>
            </a:pathLst>
          </a:custGeom>
          <a:solidFill>
            <a:srgbClr val="FFFFFF"/>
          </a:solidFill>
        </p:spPr>
        <p:txBody>
          <a:bodyPr wrap="square" lIns="0" tIns="0" rIns="0" bIns="0" rtlCol="0"/>
          <a:lstStyle/>
          <a:p>
            <a:endParaRPr/>
          </a:p>
        </p:txBody>
      </p:sp>
      <p:sp>
        <p:nvSpPr>
          <p:cNvPr id="8" name="object 7"/>
          <p:cNvSpPr txBox="1"/>
          <p:nvPr/>
        </p:nvSpPr>
        <p:spPr>
          <a:xfrm>
            <a:off x="641470" y="2412681"/>
            <a:ext cx="1618615" cy="695960"/>
          </a:xfrm>
          <a:prstGeom prst="rect">
            <a:avLst/>
          </a:prstGeom>
        </p:spPr>
        <p:txBody>
          <a:bodyPr vert="horz" wrap="square" lIns="0" tIns="73660" rIns="0" bIns="0" rtlCol="0">
            <a:spAutoFit/>
          </a:bodyPr>
          <a:lstStyle/>
          <a:p>
            <a:pPr marL="12700" marR="5080" indent="99060">
              <a:lnSpc>
                <a:spcPts val="2400"/>
              </a:lnSpc>
              <a:spcBef>
                <a:spcPts val="580"/>
              </a:spcBef>
            </a:pPr>
            <a:r>
              <a:rPr sz="2400" b="1" spc="15" dirty="0">
                <a:solidFill>
                  <a:schemeClr val="bg1"/>
                </a:solidFill>
                <a:latin typeface="Helvetica" panose="020B0604020202020204" pitchFamily="34" charset="0"/>
                <a:cs typeface="Helvetica" panose="020B0604020202020204" pitchFamily="34" charset="0"/>
              </a:rPr>
              <a:t>Al </a:t>
            </a:r>
            <a:r>
              <a:rPr sz="2400" b="1" spc="90" dirty="0">
                <a:solidFill>
                  <a:schemeClr val="bg1"/>
                </a:solidFill>
                <a:latin typeface="Helvetica" panose="020B0604020202020204" pitchFamily="34" charset="0"/>
                <a:cs typeface="Helvetica" panose="020B0604020202020204" pitchFamily="34" charset="0"/>
              </a:rPr>
              <a:t>utilizar  </a:t>
            </a:r>
            <a:r>
              <a:rPr sz="2400" b="1" spc="30" dirty="0">
                <a:solidFill>
                  <a:schemeClr val="bg1"/>
                </a:solidFill>
                <a:latin typeface="Helvetica" panose="020B0604020202020204" pitchFamily="34" charset="0"/>
                <a:cs typeface="Helvetica" panose="020B0604020202020204" pitchFamily="34" charset="0"/>
              </a:rPr>
              <a:t>las</a:t>
            </a:r>
            <a:r>
              <a:rPr sz="2400" b="1" spc="-204" dirty="0">
                <a:solidFill>
                  <a:schemeClr val="bg1"/>
                </a:solidFill>
                <a:latin typeface="Helvetica" panose="020B0604020202020204" pitchFamily="34" charset="0"/>
                <a:cs typeface="Helvetica" panose="020B0604020202020204" pitchFamily="34" charset="0"/>
              </a:rPr>
              <a:t> </a:t>
            </a:r>
            <a:r>
              <a:rPr sz="2400" b="1" spc="10" dirty="0">
                <a:solidFill>
                  <a:schemeClr val="bg1"/>
                </a:solidFill>
                <a:latin typeface="Helvetica" panose="020B0604020202020204" pitchFamily="34" charset="0"/>
                <a:cs typeface="Helvetica" panose="020B0604020202020204" pitchFamily="34" charset="0"/>
              </a:rPr>
              <a:t>tarjetas</a:t>
            </a:r>
            <a:endParaRPr sz="2400" dirty="0">
              <a:solidFill>
                <a:schemeClr val="bg1"/>
              </a:solidFill>
              <a:latin typeface="Helvetica" panose="020B0604020202020204" pitchFamily="34" charset="0"/>
              <a:cs typeface="Helvetica" panose="020B0604020202020204" pitchFamily="34" charset="0"/>
            </a:endParaRPr>
          </a:p>
        </p:txBody>
      </p:sp>
      <p:sp>
        <p:nvSpPr>
          <p:cNvPr id="9" name="object 8"/>
          <p:cNvSpPr/>
          <p:nvPr/>
        </p:nvSpPr>
        <p:spPr>
          <a:xfrm>
            <a:off x="4126598" y="1174165"/>
            <a:ext cx="774700" cy="774700"/>
          </a:xfrm>
          <a:custGeom>
            <a:avLst/>
            <a:gdLst/>
            <a:ahLst/>
            <a:cxnLst/>
            <a:rect l="l" t="t" r="r" b="b"/>
            <a:pathLst>
              <a:path w="774700" h="774700">
                <a:moveTo>
                  <a:pt x="774700" y="774700"/>
                </a:moveTo>
                <a:lnTo>
                  <a:pt x="0" y="774700"/>
                </a:lnTo>
                <a:lnTo>
                  <a:pt x="0" y="0"/>
                </a:lnTo>
                <a:lnTo>
                  <a:pt x="774700" y="0"/>
                </a:lnTo>
                <a:lnTo>
                  <a:pt x="774700" y="774700"/>
                </a:lnTo>
                <a:close/>
              </a:path>
            </a:pathLst>
          </a:custGeom>
          <a:solidFill>
            <a:srgbClr val="FFFFFF"/>
          </a:solidFill>
        </p:spPr>
        <p:txBody>
          <a:bodyPr wrap="square" lIns="0" tIns="0" rIns="0" bIns="0" rtlCol="0"/>
          <a:lstStyle/>
          <a:p>
            <a:endParaRPr/>
          </a:p>
        </p:txBody>
      </p:sp>
      <p:sp>
        <p:nvSpPr>
          <p:cNvPr id="10" name="object 9"/>
          <p:cNvSpPr txBox="1"/>
          <p:nvPr/>
        </p:nvSpPr>
        <p:spPr>
          <a:xfrm>
            <a:off x="3128492" y="2431786"/>
            <a:ext cx="2778011" cy="2509148"/>
          </a:xfrm>
          <a:prstGeom prst="rect">
            <a:avLst/>
          </a:prstGeom>
        </p:spPr>
        <p:txBody>
          <a:bodyPr vert="horz" wrap="square" lIns="0" tIns="73660" rIns="0" bIns="0" rtlCol="0">
            <a:spAutoFit/>
          </a:bodyPr>
          <a:lstStyle/>
          <a:p>
            <a:pPr marL="340995" marR="74295" indent="-133350">
              <a:lnSpc>
                <a:spcPts val="2400"/>
              </a:lnSpc>
              <a:spcBef>
                <a:spcPts val="580"/>
              </a:spcBef>
            </a:pPr>
            <a:r>
              <a:rPr sz="2400" b="1" dirty="0">
                <a:solidFill>
                  <a:schemeClr val="bg1"/>
                </a:solidFill>
                <a:latin typeface="Helvetica" panose="020B0604020202020204" pitchFamily="34" charset="0"/>
                <a:cs typeface="Helvetica" panose="020B0604020202020204" pitchFamily="34" charset="0"/>
              </a:rPr>
              <a:t>Evitar fraude  electrónico</a:t>
            </a:r>
            <a:endParaRPr sz="2400" dirty="0">
              <a:solidFill>
                <a:schemeClr val="bg1"/>
              </a:solidFill>
              <a:latin typeface="Helvetica" panose="020B0604020202020204" pitchFamily="34" charset="0"/>
              <a:cs typeface="Helvetica" panose="020B0604020202020204" pitchFamily="34" charset="0"/>
            </a:endParaRPr>
          </a:p>
          <a:p>
            <a:pPr marL="12700" marR="55244">
              <a:lnSpc>
                <a:spcPct val="111100"/>
              </a:lnSpc>
              <a:spcBef>
                <a:spcPts val="1350"/>
              </a:spcBef>
              <a:buChar char="•"/>
              <a:tabLst>
                <a:tab pos="132080" algn="l"/>
              </a:tabLst>
            </a:pPr>
            <a:r>
              <a:rPr sz="1600" dirty="0">
                <a:solidFill>
                  <a:schemeClr val="bg1"/>
                </a:solidFill>
                <a:latin typeface="Helvetica" panose="020B0604020202020204" pitchFamily="34" charset="0"/>
                <a:cs typeface="Helvetica" panose="020B0604020202020204" pitchFamily="34" charset="0"/>
              </a:rPr>
              <a:t>No confíe en mails que piden  datos personales.</a:t>
            </a:r>
          </a:p>
          <a:p>
            <a:pPr marL="12700" marR="80010">
              <a:lnSpc>
                <a:spcPct val="111100"/>
              </a:lnSpc>
              <a:buChar char="•"/>
              <a:tabLst>
                <a:tab pos="132080" algn="l"/>
              </a:tabLst>
            </a:pPr>
            <a:r>
              <a:rPr sz="1600" dirty="0">
                <a:solidFill>
                  <a:schemeClr val="bg1"/>
                </a:solidFill>
                <a:latin typeface="Helvetica" panose="020B0604020202020204" pitchFamily="34" charset="0"/>
                <a:cs typeface="Helvetica" panose="020B0604020202020204" pitchFamily="34" charset="0"/>
              </a:rPr>
              <a:t>Realice transacciones desde  computadores seguros.</a:t>
            </a:r>
          </a:p>
          <a:p>
            <a:pPr marL="12700" marR="5080">
              <a:lnSpc>
                <a:spcPct val="111100"/>
              </a:lnSpc>
              <a:buChar char="•"/>
              <a:tabLst>
                <a:tab pos="132080" algn="l"/>
              </a:tabLst>
            </a:pPr>
            <a:r>
              <a:rPr sz="1600" dirty="0">
                <a:solidFill>
                  <a:schemeClr val="bg1"/>
                </a:solidFill>
                <a:latin typeface="Helvetica" panose="020B0604020202020204" pitchFamily="34" charset="0"/>
                <a:cs typeface="Helvetica" panose="020B0604020202020204" pitchFamily="34" charset="0"/>
              </a:rPr>
              <a:t>Recuerde, nadie se gana rifas  que no compra.</a:t>
            </a:r>
          </a:p>
        </p:txBody>
      </p:sp>
      <p:sp>
        <p:nvSpPr>
          <p:cNvPr id="11" name="object 10"/>
          <p:cNvSpPr txBox="1"/>
          <p:nvPr/>
        </p:nvSpPr>
        <p:spPr>
          <a:xfrm>
            <a:off x="6305441" y="4320027"/>
            <a:ext cx="2643391" cy="832664"/>
          </a:xfrm>
          <a:prstGeom prst="rect">
            <a:avLst/>
          </a:prstGeom>
        </p:spPr>
        <p:txBody>
          <a:bodyPr vert="horz" wrap="square" lIns="0" tIns="12700" rIns="0" bIns="0" rtlCol="0">
            <a:spAutoFit/>
          </a:bodyPr>
          <a:lstStyle/>
          <a:p>
            <a:pPr marL="12700" marR="5080">
              <a:lnSpc>
                <a:spcPct val="111100"/>
              </a:lnSpc>
              <a:spcBef>
                <a:spcPts val="100"/>
              </a:spcBef>
              <a:buChar char="•"/>
              <a:tabLst>
                <a:tab pos="132080" algn="l"/>
              </a:tabLst>
            </a:pPr>
            <a:r>
              <a:rPr sz="1600" spc="-75" dirty="0">
                <a:solidFill>
                  <a:srgbClr val="FFFFFF"/>
                </a:solidFill>
                <a:latin typeface="Helvetica" panose="020B0604020202020204" pitchFamily="34" charset="0"/>
                <a:cs typeface="Helvetica" panose="020B0604020202020204" pitchFamily="34" charset="0"/>
              </a:rPr>
              <a:t>Si </a:t>
            </a:r>
            <a:r>
              <a:rPr sz="1600" spc="-55" dirty="0">
                <a:solidFill>
                  <a:srgbClr val="FFFFFF"/>
                </a:solidFill>
                <a:latin typeface="Helvetica" panose="020B0604020202020204" pitchFamily="34" charset="0"/>
                <a:cs typeface="Helvetica" panose="020B0604020202020204" pitchFamily="34" charset="0"/>
              </a:rPr>
              <a:t>es </a:t>
            </a:r>
            <a:r>
              <a:rPr sz="1600" spc="-65" dirty="0">
                <a:solidFill>
                  <a:srgbClr val="FFFFFF"/>
                </a:solidFill>
                <a:latin typeface="Helvetica" panose="020B0604020202020204" pitchFamily="34" charset="0"/>
                <a:cs typeface="Helvetica" panose="020B0604020202020204" pitchFamily="34" charset="0"/>
              </a:rPr>
              <a:t>posible, use </a:t>
            </a:r>
            <a:r>
              <a:rPr sz="1600" spc="-70" dirty="0">
                <a:solidFill>
                  <a:srgbClr val="FFFFFF"/>
                </a:solidFill>
                <a:latin typeface="Helvetica" panose="020B0604020202020204" pitchFamily="34" charset="0"/>
                <a:cs typeface="Helvetica" panose="020B0604020202020204" pitchFamily="34" charset="0"/>
              </a:rPr>
              <a:t>mecanismos  </a:t>
            </a:r>
            <a:r>
              <a:rPr sz="1600" spc="-85" dirty="0">
                <a:solidFill>
                  <a:srgbClr val="FFFFFF"/>
                </a:solidFill>
                <a:latin typeface="Helvetica" panose="020B0604020202020204" pitchFamily="34" charset="0"/>
                <a:cs typeface="Helvetica" panose="020B0604020202020204" pitchFamily="34" charset="0"/>
              </a:rPr>
              <a:t>como </a:t>
            </a:r>
            <a:r>
              <a:rPr sz="1600" spc="-35" dirty="0">
                <a:solidFill>
                  <a:srgbClr val="FFFFFF"/>
                </a:solidFill>
                <a:latin typeface="Helvetica" panose="020B0604020202020204" pitchFamily="34" charset="0"/>
                <a:cs typeface="Helvetica" panose="020B0604020202020204" pitchFamily="34" charset="0"/>
              </a:rPr>
              <a:t>los</a:t>
            </a:r>
            <a:r>
              <a:rPr sz="1600" spc="-325" dirty="0">
                <a:solidFill>
                  <a:srgbClr val="FFFFFF"/>
                </a:solidFill>
                <a:latin typeface="Helvetica" panose="020B0604020202020204" pitchFamily="34" charset="0"/>
                <a:cs typeface="Helvetica" panose="020B0604020202020204" pitchFamily="34" charset="0"/>
              </a:rPr>
              <a:t> </a:t>
            </a:r>
            <a:r>
              <a:rPr sz="1600" spc="-70" dirty="0">
                <a:solidFill>
                  <a:srgbClr val="FFFFFF"/>
                </a:solidFill>
                <a:latin typeface="Helvetica" panose="020B0604020202020204" pitchFamily="34" charset="0"/>
                <a:cs typeface="Helvetica" panose="020B0604020202020204" pitchFamily="34" charset="0"/>
              </a:rPr>
              <a:t>cheques </a:t>
            </a:r>
            <a:r>
              <a:rPr sz="1600" spc="-95" dirty="0">
                <a:solidFill>
                  <a:srgbClr val="FFFFFF"/>
                </a:solidFill>
                <a:latin typeface="Helvetica" panose="020B0604020202020204" pitchFamily="34" charset="0"/>
                <a:cs typeface="Helvetica" panose="020B0604020202020204" pitchFamily="34" charset="0"/>
              </a:rPr>
              <a:t>o </a:t>
            </a:r>
            <a:r>
              <a:rPr sz="1600" spc="-55" dirty="0">
                <a:solidFill>
                  <a:srgbClr val="FFFFFF"/>
                </a:solidFill>
                <a:latin typeface="Helvetica" panose="020B0604020202020204" pitchFamily="34" charset="0"/>
                <a:cs typeface="Helvetica" panose="020B0604020202020204" pitchFamily="34" charset="0"/>
              </a:rPr>
              <a:t>transferencias  </a:t>
            </a:r>
            <a:r>
              <a:rPr sz="1600" spc="-60" dirty="0">
                <a:solidFill>
                  <a:srgbClr val="FFFFFF"/>
                </a:solidFill>
                <a:latin typeface="Helvetica" panose="020B0604020202020204" pitchFamily="34" charset="0"/>
                <a:cs typeface="Helvetica" panose="020B0604020202020204" pitchFamily="34" charset="0"/>
              </a:rPr>
              <a:t>electrónicas.</a:t>
            </a:r>
            <a:endParaRPr sz="1600" dirty="0">
              <a:latin typeface="Helvetica" panose="020B0604020202020204" pitchFamily="34" charset="0"/>
              <a:cs typeface="Helvetica" panose="020B0604020202020204" pitchFamily="34" charset="0"/>
            </a:endParaRPr>
          </a:p>
        </p:txBody>
      </p:sp>
      <p:sp>
        <p:nvSpPr>
          <p:cNvPr id="12" name="object 11"/>
          <p:cNvSpPr/>
          <p:nvPr/>
        </p:nvSpPr>
        <p:spPr>
          <a:xfrm>
            <a:off x="7247852" y="1174165"/>
            <a:ext cx="774700" cy="774700"/>
          </a:xfrm>
          <a:custGeom>
            <a:avLst/>
            <a:gdLst/>
            <a:ahLst/>
            <a:cxnLst/>
            <a:rect l="l" t="t" r="r" b="b"/>
            <a:pathLst>
              <a:path w="774700" h="774700">
                <a:moveTo>
                  <a:pt x="774700" y="774700"/>
                </a:moveTo>
                <a:lnTo>
                  <a:pt x="0" y="774700"/>
                </a:lnTo>
                <a:lnTo>
                  <a:pt x="0" y="0"/>
                </a:lnTo>
                <a:lnTo>
                  <a:pt x="774700" y="0"/>
                </a:lnTo>
                <a:lnTo>
                  <a:pt x="774700" y="774700"/>
                </a:lnTo>
                <a:close/>
              </a:path>
            </a:pathLst>
          </a:custGeom>
          <a:solidFill>
            <a:srgbClr val="FFFFFF"/>
          </a:solidFill>
        </p:spPr>
        <p:txBody>
          <a:bodyPr wrap="square" lIns="0" tIns="0" rIns="0" bIns="0" rtlCol="0"/>
          <a:lstStyle/>
          <a:p>
            <a:endParaRPr/>
          </a:p>
        </p:txBody>
      </p:sp>
      <p:sp>
        <p:nvSpPr>
          <p:cNvPr id="13" name="object 12"/>
          <p:cNvSpPr txBox="1"/>
          <p:nvPr/>
        </p:nvSpPr>
        <p:spPr>
          <a:xfrm>
            <a:off x="6328619" y="2357438"/>
            <a:ext cx="2620213" cy="1962589"/>
          </a:xfrm>
          <a:prstGeom prst="rect">
            <a:avLst/>
          </a:prstGeom>
        </p:spPr>
        <p:txBody>
          <a:bodyPr vert="horz" wrap="square" lIns="0" tIns="73660" rIns="0" bIns="0" rtlCol="0">
            <a:spAutoFit/>
          </a:bodyPr>
          <a:lstStyle/>
          <a:p>
            <a:pPr marL="552450" marR="527050" indent="226695" algn="ctr">
              <a:lnSpc>
                <a:spcPts val="2400"/>
              </a:lnSpc>
              <a:spcBef>
                <a:spcPts val="580"/>
              </a:spcBef>
            </a:pPr>
            <a:r>
              <a:rPr sz="2400" b="1" dirty="0">
                <a:solidFill>
                  <a:srgbClr val="FFFFFF"/>
                </a:solidFill>
                <a:latin typeface="Helvetica" panose="020B0604020202020204" pitchFamily="34" charset="0"/>
                <a:cs typeface="Helvetica" panose="020B0604020202020204" pitchFamily="34" charset="0"/>
              </a:rPr>
              <a:t>Evite  el</a:t>
            </a:r>
            <a:r>
              <a:rPr lang="es-CO" sz="2400" b="1" dirty="0">
                <a:solidFill>
                  <a:srgbClr val="FFFFFF"/>
                </a:solidFill>
                <a:latin typeface="Helvetica" panose="020B0604020202020204" pitchFamily="34" charset="0"/>
                <a:cs typeface="Helvetica" panose="020B0604020202020204" pitchFamily="34" charset="0"/>
              </a:rPr>
              <a:t> f</a:t>
            </a:r>
            <a:r>
              <a:rPr sz="2400" b="1" dirty="0" err="1">
                <a:solidFill>
                  <a:srgbClr val="FFFFFF"/>
                </a:solidFill>
                <a:latin typeface="Helvetica" panose="020B0604020202020204" pitchFamily="34" charset="0"/>
                <a:cs typeface="Helvetica" panose="020B0604020202020204" pitchFamily="34" charset="0"/>
              </a:rPr>
              <a:t>leteo</a:t>
            </a:r>
            <a:endParaRPr sz="2400" dirty="0">
              <a:latin typeface="Helvetica" panose="020B0604020202020204" pitchFamily="34" charset="0"/>
              <a:cs typeface="Helvetica" panose="020B0604020202020204" pitchFamily="34" charset="0"/>
            </a:endParaRPr>
          </a:p>
          <a:p>
            <a:pPr marL="12700" marR="5080">
              <a:lnSpc>
                <a:spcPct val="111100"/>
              </a:lnSpc>
              <a:spcBef>
                <a:spcPts val="1350"/>
              </a:spcBef>
              <a:buChar char="•"/>
              <a:tabLst>
                <a:tab pos="132080" algn="l"/>
              </a:tabLst>
            </a:pPr>
            <a:r>
              <a:rPr sz="1600" dirty="0">
                <a:solidFill>
                  <a:srgbClr val="FFFFFF"/>
                </a:solidFill>
                <a:latin typeface="Helvetica" panose="020B0604020202020204" pitchFamily="34" charset="0"/>
                <a:cs typeface="Helvetica" panose="020B0604020202020204" pitchFamily="34" charset="0"/>
              </a:rPr>
              <a:t>Solicite acompañamiento de la  Policía Nacional si debe hacer  retiros de altas sumas de dinero.</a:t>
            </a:r>
            <a:endParaRPr sz="1600" dirty="0">
              <a:latin typeface="Helvetica" panose="020B0604020202020204" pitchFamily="34" charset="0"/>
              <a:cs typeface="Helvetica" panose="020B0604020202020204" pitchFamily="34" charset="0"/>
            </a:endParaRPr>
          </a:p>
        </p:txBody>
      </p:sp>
      <p:sp>
        <p:nvSpPr>
          <p:cNvPr id="14" name="object 13"/>
          <p:cNvSpPr/>
          <p:nvPr/>
        </p:nvSpPr>
        <p:spPr>
          <a:xfrm>
            <a:off x="1230223" y="1547590"/>
            <a:ext cx="86360" cy="0"/>
          </a:xfrm>
          <a:custGeom>
            <a:avLst/>
            <a:gdLst/>
            <a:ahLst/>
            <a:cxnLst/>
            <a:rect l="l" t="t" r="r" b="b"/>
            <a:pathLst>
              <a:path w="86359">
                <a:moveTo>
                  <a:pt x="0" y="0"/>
                </a:moveTo>
                <a:lnTo>
                  <a:pt x="86106" y="0"/>
                </a:lnTo>
              </a:path>
            </a:pathLst>
          </a:custGeom>
          <a:ln w="17233">
            <a:solidFill>
              <a:srgbClr val="848791"/>
            </a:solidFill>
          </a:ln>
        </p:spPr>
        <p:txBody>
          <a:bodyPr wrap="square" lIns="0" tIns="0" rIns="0" bIns="0" rtlCol="0"/>
          <a:lstStyle/>
          <a:p>
            <a:endParaRPr/>
          </a:p>
        </p:txBody>
      </p:sp>
      <p:sp>
        <p:nvSpPr>
          <p:cNvPr id="15" name="object 14"/>
          <p:cNvSpPr/>
          <p:nvPr/>
        </p:nvSpPr>
        <p:spPr>
          <a:xfrm>
            <a:off x="1230223" y="1599330"/>
            <a:ext cx="129539" cy="0"/>
          </a:xfrm>
          <a:custGeom>
            <a:avLst/>
            <a:gdLst/>
            <a:ahLst/>
            <a:cxnLst/>
            <a:rect l="l" t="t" r="r" b="b"/>
            <a:pathLst>
              <a:path w="129540">
                <a:moveTo>
                  <a:pt x="0" y="0"/>
                </a:moveTo>
                <a:lnTo>
                  <a:pt x="129209" y="0"/>
                </a:lnTo>
              </a:path>
            </a:pathLst>
          </a:custGeom>
          <a:ln w="17233">
            <a:solidFill>
              <a:srgbClr val="848791"/>
            </a:solidFill>
          </a:ln>
        </p:spPr>
        <p:txBody>
          <a:bodyPr wrap="square" lIns="0" tIns="0" rIns="0" bIns="0" rtlCol="0"/>
          <a:lstStyle/>
          <a:p>
            <a:endParaRPr/>
          </a:p>
        </p:txBody>
      </p:sp>
      <p:sp>
        <p:nvSpPr>
          <p:cNvPr id="16" name="object 15"/>
          <p:cNvSpPr/>
          <p:nvPr/>
        </p:nvSpPr>
        <p:spPr>
          <a:xfrm>
            <a:off x="1230223" y="1651044"/>
            <a:ext cx="310515" cy="0"/>
          </a:xfrm>
          <a:custGeom>
            <a:avLst/>
            <a:gdLst/>
            <a:ahLst/>
            <a:cxnLst/>
            <a:rect l="l" t="t" r="r" b="b"/>
            <a:pathLst>
              <a:path w="310515">
                <a:moveTo>
                  <a:pt x="0" y="0"/>
                </a:moveTo>
                <a:lnTo>
                  <a:pt x="310134" y="0"/>
                </a:lnTo>
              </a:path>
            </a:pathLst>
          </a:custGeom>
          <a:ln w="17233">
            <a:solidFill>
              <a:srgbClr val="848791"/>
            </a:solidFill>
          </a:ln>
        </p:spPr>
        <p:txBody>
          <a:bodyPr wrap="square" lIns="0" tIns="0" rIns="0" bIns="0" rtlCol="0"/>
          <a:lstStyle/>
          <a:p>
            <a:endParaRPr/>
          </a:p>
        </p:txBody>
      </p:sp>
      <p:sp>
        <p:nvSpPr>
          <p:cNvPr id="17" name="object 16"/>
          <p:cNvSpPr/>
          <p:nvPr/>
        </p:nvSpPr>
        <p:spPr>
          <a:xfrm>
            <a:off x="1230223" y="1694040"/>
            <a:ext cx="52069" cy="17780"/>
          </a:xfrm>
          <a:custGeom>
            <a:avLst/>
            <a:gdLst/>
            <a:ahLst/>
            <a:cxnLst/>
            <a:rect l="l" t="t" r="r" b="b"/>
            <a:pathLst>
              <a:path w="52069" h="17780">
                <a:moveTo>
                  <a:pt x="0" y="0"/>
                </a:moveTo>
                <a:lnTo>
                  <a:pt x="51727" y="0"/>
                </a:lnTo>
                <a:lnTo>
                  <a:pt x="51727" y="17233"/>
                </a:lnTo>
                <a:lnTo>
                  <a:pt x="0" y="17233"/>
                </a:lnTo>
                <a:lnTo>
                  <a:pt x="0" y="0"/>
                </a:lnTo>
                <a:close/>
              </a:path>
            </a:pathLst>
          </a:custGeom>
          <a:solidFill>
            <a:srgbClr val="848791"/>
          </a:solidFill>
        </p:spPr>
        <p:txBody>
          <a:bodyPr wrap="square" lIns="0" tIns="0" rIns="0" bIns="0" rtlCol="0"/>
          <a:lstStyle/>
          <a:p>
            <a:endParaRPr/>
          </a:p>
        </p:txBody>
      </p:sp>
      <p:sp>
        <p:nvSpPr>
          <p:cNvPr id="18" name="object 17"/>
          <p:cNvSpPr/>
          <p:nvPr/>
        </p:nvSpPr>
        <p:spPr>
          <a:xfrm>
            <a:off x="1316316" y="1694040"/>
            <a:ext cx="52069" cy="17780"/>
          </a:xfrm>
          <a:custGeom>
            <a:avLst/>
            <a:gdLst/>
            <a:ahLst/>
            <a:cxnLst/>
            <a:rect l="l" t="t" r="r" b="b"/>
            <a:pathLst>
              <a:path w="52069" h="17780">
                <a:moveTo>
                  <a:pt x="0" y="0"/>
                </a:moveTo>
                <a:lnTo>
                  <a:pt x="51727" y="0"/>
                </a:lnTo>
                <a:lnTo>
                  <a:pt x="51727" y="17233"/>
                </a:lnTo>
                <a:lnTo>
                  <a:pt x="0" y="17233"/>
                </a:lnTo>
                <a:lnTo>
                  <a:pt x="0" y="0"/>
                </a:lnTo>
                <a:close/>
              </a:path>
            </a:pathLst>
          </a:custGeom>
          <a:solidFill>
            <a:srgbClr val="848791"/>
          </a:solidFill>
        </p:spPr>
        <p:txBody>
          <a:bodyPr wrap="square" lIns="0" tIns="0" rIns="0" bIns="0" rtlCol="0"/>
          <a:lstStyle/>
          <a:p>
            <a:endParaRPr/>
          </a:p>
        </p:txBody>
      </p:sp>
      <p:sp>
        <p:nvSpPr>
          <p:cNvPr id="19" name="object 18"/>
          <p:cNvSpPr/>
          <p:nvPr/>
        </p:nvSpPr>
        <p:spPr>
          <a:xfrm>
            <a:off x="1402524" y="1694040"/>
            <a:ext cx="52069" cy="17780"/>
          </a:xfrm>
          <a:custGeom>
            <a:avLst/>
            <a:gdLst/>
            <a:ahLst/>
            <a:cxnLst/>
            <a:rect l="l" t="t" r="r" b="b"/>
            <a:pathLst>
              <a:path w="52069" h="17780">
                <a:moveTo>
                  <a:pt x="0" y="0"/>
                </a:moveTo>
                <a:lnTo>
                  <a:pt x="51727" y="0"/>
                </a:lnTo>
                <a:lnTo>
                  <a:pt x="51727" y="17233"/>
                </a:lnTo>
                <a:lnTo>
                  <a:pt x="0" y="17233"/>
                </a:lnTo>
                <a:lnTo>
                  <a:pt x="0" y="0"/>
                </a:lnTo>
                <a:close/>
              </a:path>
            </a:pathLst>
          </a:custGeom>
          <a:solidFill>
            <a:srgbClr val="848791"/>
          </a:solidFill>
        </p:spPr>
        <p:txBody>
          <a:bodyPr wrap="square" lIns="0" tIns="0" rIns="0" bIns="0" rtlCol="0"/>
          <a:lstStyle/>
          <a:p>
            <a:endParaRPr/>
          </a:p>
        </p:txBody>
      </p:sp>
      <p:sp>
        <p:nvSpPr>
          <p:cNvPr id="20" name="object 19"/>
          <p:cNvSpPr/>
          <p:nvPr/>
        </p:nvSpPr>
        <p:spPr>
          <a:xfrm>
            <a:off x="1462770" y="1530361"/>
            <a:ext cx="103441" cy="68961"/>
          </a:xfrm>
          <a:prstGeom prst="rect">
            <a:avLst/>
          </a:prstGeom>
          <a:blipFill>
            <a:blip r:embed="rId2" cstate="print"/>
            <a:stretch>
              <a:fillRect/>
            </a:stretch>
          </a:blipFill>
        </p:spPr>
        <p:txBody>
          <a:bodyPr wrap="square" lIns="0" tIns="0" rIns="0" bIns="0" rtlCol="0"/>
          <a:lstStyle/>
          <a:p>
            <a:endParaRPr/>
          </a:p>
        </p:txBody>
      </p:sp>
      <p:sp>
        <p:nvSpPr>
          <p:cNvPr id="21" name="object 20"/>
          <p:cNvSpPr/>
          <p:nvPr/>
        </p:nvSpPr>
        <p:spPr>
          <a:xfrm>
            <a:off x="1178493" y="1375202"/>
            <a:ext cx="534035" cy="387985"/>
          </a:xfrm>
          <a:custGeom>
            <a:avLst/>
            <a:gdLst/>
            <a:ahLst/>
            <a:cxnLst/>
            <a:rect l="l" t="t" r="r" b="b"/>
            <a:pathLst>
              <a:path w="534035" h="387985">
                <a:moveTo>
                  <a:pt x="149887" y="0"/>
                </a:moveTo>
                <a:lnTo>
                  <a:pt x="141143" y="128"/>
                </a:lnTo>
                <a:lnTo>
                  <a:pt x="131057" y="4966"/>
                </a:lnTo>
                <a:lnTo>
                  <a:pt x="122275" y="17955"/>
                </a:lnTo>
                <a:lnTo>
                  <a:pt x="92519" y="112062"/>
                </a:lnTo>
                <a:lnTo>
                  <a:pt x="25869" y="112062"/>
                </a:lnTo>
                <a:lnTo>
                  <a:pt x="15794" y="114145"/>
                </a:lnTo>
                <a:lnTo>
                  <a:pt x="7572" y="119705"/>
                </a:lnTo>
                <a:lnTo>
                  <a:pt x="2031" y="127907"/>
                </a:lnTo>
                <a:lnTo>
                  <a:pt x="0" y="137920"/>
                </a:lnTo>
                <a:lnTo>
                  <a:pt x="0" y="361948"/>
                </a:lnTo>
                <a:lnTo>
                  <a:pt x="2031" y="372015"/>
                </a:lnTo>
                <a:lnTo>
                  <a:pt x="7572" y="380234"/>
                </a:lnTo>
                <a:lnTo>
                  <a:pt x="15794" y="385774"/>
                </a:lnTo>
                <a:lnTo>
                  <a:pt x="25869" y="387805"/>
                </a:lnTo>
                <a:lnTo>
                  <a:pt x="414007" y="387805"/>
                </a:lnTo>
                <a:lnTo>
                  <a:pt x="421894" y="383182"/>
                </a:lnTo>
                <a:lnTo>
                  <a:pt x="426516" y="376146"/>
                </a:lnTo>
                <a:lnTo>
                  <a:pt x="452760" y="376146"/>
                </a:lnTo>
                <a:lnTo>
                  <a:pt x="456112" y="374419"/>
                </a:lnTo>
                <a:lnTo>
                  <a:pt x="459915" y="370571"/>
                </a:lnTo>
                <a:lnTo>
                  <a:pt x="21132" y="370571"/>
                </a:lnTo>
                <a:lnTo>
                  <a:pt x="17246" y="366672"/>
                </a:lnTo>
                <a:lnTo>
                  <a:pt x="17246" y="133182"/>
                </a:lnTo>
                <a:lnTo>
                  <a:pt x="21132" y="129296"/>
                </a:lnTo>
                <a:lnTo>
                  <a:pt x="428785" y="129296"/>
                </a:lnTo>
                <a:lnTo>
                  <a:pt x="427183" y="124972"/>
                </a:lnTo>
                <a:lnTo>
                  <a:pt x="421533" y="118239"/>
                </a:lnTo>
                <a:lnTo>
                  <a:pt x="413933" y="113771"/>
                </a:lnTo>
                <a:lnTo>
                  <a:pt x="404964" y="112151"/>
                </a:lnTo>
                <a:lnTo>
                  <a:pt x="110604" y="112151"/>
                </a:lnTo>
                <a:lnTo>
                  <a:pt x="112699" y="105319"/>
                </a:lnTo>
                <a:lnTo>
                  <a:pt x="170016" y="105319"/>
                </a:lnTo>
                <a:lnTo>
                  <a:pt x="117856" y="88821"/>
                </a:lnTo>
                <a:lnTo>
                  <a:pt x="128257" y="56030"/>
                </a:lnTo>
                <a:lnTo>
                  <a:pt x="185356" y="56030"/>
                </a:lnTo>
                <a:lnTo>
                  <a:pt x="133413" y="39622"/>
                </a:lnTo>
                <a:lnTo>
                  <a:pt x="138569" y="23213"/>
                </a:lnTo>
                <a:lnTo>
                  <a:pt x="139928" y="18806"/>
                </a:lnTo>
                <a:lnTo>
                  <a:pt x="144868" y="16177"/>
                </a:lnTo>
                <a:lnTo>
                  <a:pt x="202255" y="16177"/>
                </a:lnTo>
                <a:lnTo>
                  <a:pt x="154647" y="1141"/>
                </a:lnTo>
                <a:lnTo>
                  <a:pt x="149887" y="0"/>
                </a:lnTo>
                <a:close/>
              </a:path>
              <a:path w="534035" h="387985">
                <a:moveTo>
                  <a:pt x="452760" y="376146"/>
                </a:moveTo>
                <a:lnTo>
                  <a:pt x="426516" y="376146"/>
                </a:lnTo>
                <a:lnTo>
                  <a:pt x="438188" y="379397"/>
                </a:lnTo>
                <a:lnTo>
                  <a:pt x="440817" y="379397"/>
                </a:lnTo>
                <a:lnTo>
                  <a:pt x="448977" y="378095"/>
                </a:lnTo>
                <a:lnTo>
                  <a:pt x="452760" y="376146"/>
                </a:lnTo>
                <a:close/>
              </a:path>
              <a:path w="534035" h="387985">
                <a:moveTo>
                  <a:pt x="428785" y="129296"/>
                </a:moveTo>
                <a:lnTo>
                  <a:pt x="409689" y="129296"/>
                </a:lnTo>
                <a:lnTo>
                  <a:pt x="413588" y="133182"/>
                </a:lnTo>
                <a:lnTo>
                  <a:pt x="413588" y="361948"/>
                </a:lnTo>
                <a:lnTo>
                  <a:pt x="413486" y="366672"/>
                </a:lnTo>
                <a:lnTo>
                  <a:pt x="409587" y="370571"/>
                </a:lnTo>
                <a:lnTo>
                  <a:pt x="459915" y="370571"/>
                </a:lnTo>
                <a:lnTo>
                  <a:pt x="461749" y="368714"/>
                </a:lnTo>
                <a:lnTo>
                  <a:pt x="464484" y="363205"/>
                </a:lnTo>
                <a:lnTo>
                  <a:pt x="442607" y="363205"/>
                </a:lnTo>
                <a:lnTo>
                  <a:pt x="438188" y="361744"/>
                </a:lnTo>
                <a:lnTo>
                  <a:pt x="430720" y="359420"/>
                </a:lnTo>
                <a:lnTo>
                  <a:pt x="430720" y="205826"/>
                </a:lnTo>
                <a:lnTo>
                  <a:pt x="488004" y="205826"/>
                </a:lnTo>
                <a:lnTo>
                  <a:pt x="430720" y="187754"/>
                </a:lnTo>
                <a:lnTo>
                  <a:pt x="430720" y="151585"/>
                </a:lnTo>
                <a:lnTo>
                  <a:pt x="488028" y="151585"/>
                </a:lnTo>
                <a:lnTo>
                  <a:pt x="430301" y="133386"/>
                </a:lnTo>
                <a:lnTo>
                  <a:pt x="428785" y="129296"/>
                </a:lnTo>
                <a:close/>
              </a:path>
              <a:path w="534035" h="387985">
                <a:moveTo>
                  <a:pt x="488004" y="205826"/>
                </a:moveTo>
                <a:lnTo>
                  <a:pt x="430720" y="205826"/>
                </a:lnTo>
                <a:lnTo>
                  <a:pt x="490537" y="224762"/>
                </a:lnTo>
                <a:lnTo>
                  <a:pt x="449021" y="356156"/>
                </a:lnTo>
                <a:lnTo>
                  <a:pt x="447649" y="360576"/>
                </a:lnTo>
                <a:lnTo>
                  <a:pt x="442607" y="363205"/>
                </a:lnTo>
                <a:lnTo>
                  <a:pt x="464484" y="363205"/>
                </a:lnTo>
                <a:lnTo>
                  <a:pt x="465416" y="361325"/>
                </a:lnTo>
                <a:lnTo>
                  <a:pt x="513781" y="208252"/>
                </a:lnTo>
                <a:lnTo>
                  <a:pt x="495693" y="208252"/>
                </a:lnTo>
                <a:lnTo>
                  <a:pt x="488004" y="205826"/>
                </a:lnTo>
                <a:close/>
              </a:path>
              <a:path w="534035" h="387985">
                <a:moveTo>
                  <a:pt x="488028" y="151585"/>
                </a:moveTo>
                <a:lnTo>
                  <a:pt x="430720" y="151585"/>
                </a:lnTo>
                <a:lnTo>
                  <a:pt x="506095" y="175346"/>
                </a:lnTo>
                <a:lnTo>
                  <a:pt x="495693" y="208252"/>
                </a:lnTo>
                <a:lnTo>
                  <a:pt x="513781" y="208252"/>
                </a:lnTo>
                <a:lnTo>
                  <a:pt x="529362" y="158938"/>
                </a:lnTo>
                <a:lnTo>
                  <a:pt x="511352" y="158938"/>
                </a:lnTo>
                <a:lnTo>
                  <a:pt x="488028" y="151585"/>
                </a:lnTo>
                <a:close/>
              </a:path>
              <a:path w="534035" h="387985">
                <a:moveTo>
                  <a:pt x="202255" y="16177"/>
                </a:moveTo>
                <a:lnTo>
                  <a:pt x="144868" y="16177"/>
                </a:lnTo>
                <a:lnTo>
                  <a:pt x="149390" y="17651"/>
                </a:lnTo>
                <a:lnTo>
                  <a:pt x="510832" y="131709"/>
                </a:lnTo>
                <a:lnTo>
                  <a:pt x="518083" y="133602"/>
                </a:lnTo>
                <a:lnTo>
                  <a:pt x="517144" y="140333"/>
                </a:lnTo>
                <a:lnTo>
                  <a:pt x="516509" y="142542"/>
                </a:lnTo>
                <a:lnTo>
                  <a:pt x="511352" y="158938"/>
                </a:lnTo>
                <a:lnTo>
                  <a:pt x="529362" y="158938"/>
                </a:lnTo>
                <a:lnTo>
                  <a:pt x="532917" y="147686"/>
                </a:lnTo>
                <a:lnTo>
                  <a:pt x="534040" y="140652"/>
                </a:lnTo>
                <a:lnTo>
                  <a:pt x="532938" y="131108"/>
                </a:lnTo>
                <a:lnTo>
                  <a:pt x="527618" y="121756"/>
                </a:lnTo>
                <a:lnTo>
                  <a:pt x="516089" y="115301"/>
                </a:lnTo>
                <a:lnTo>
                  <a:pt x="202255" y="16177"/>
                </a:lnTo>
                <a:close/>
              </a:path>
              <a:path w="534035" h="387985">
                <a:moveTo>
                  <a:pt x="170016" y="105319"/>
                </a:moveTo>
                <a:lnTo>
                  <a:pt x="112699" y="105319"/>
                </a:lnTo>
                <a:lnTo>
                  <a:pt x="134251" y="112151"/>
                </a:lnTo>
                <a:lnTo>
                  <a:pt x="363016" y="112151"/>
                </a:lnTo>
                <a:lnTo>
                  <a:pt x="362735" y="112062"/>
                </a:lnTo>
                <a:lnTo>
                  <a:pt x="191338" y="112062"/>
                </a:lnTo>
                <a:lnTo>
                  <a:pt x="170016" y="105319"/>
                </a:lnTo>
                <a:close/>
              </a:path>
              <a:path w="534035" h="387985">
                <a:moveTo>
                  <a:pt x="185356" y="56030"/>
                </a:moveTo>
                <a:lnTo>
                  <a:pt x="128257" y="56030"/>
                </a:lnTo>
                <a:lnTo>
                  <a:pt x="305828" y="112062"/>
                </a:lnTo>
                <a:lnTo>
                  <a:pt x="362735" y="112062"/>
                </a:lnTo>
                <a:lnTo>
                  <a:pt x="185356" y="56030"/>
                </a:lnTo>
                <a:close/>
              </a:path>
            </a:pathLst>
          </a:custGeom>
          <a:solidFill>
            <a:srgbClr val="848791"/>
          </a:solidFill>
        </p:spPr>
        <p:txBody>
          <a:bodyPr wrap="square" lIns="0" tIns="0" rIns="0" bIns="0" rtlCol="0"/>
          <a:lstStyle/>
          <a:p>
            <a:endParaRPr/>
          </a:p>
        </p:txBody>
      </p:sp>
      <p:sp>
        <p:nvSpPr>
          <p:cNvPr id="22" name="object 21"/>
          <p:cNvSpPr/>
          <p:nvPr/>
        </p:nvSpPr>
        <p:spPr>
          <a:xfrm>
            <a:off x="4278904" y="1326464"/>
            <a:ext cx="380365" cy="380365"/>
          </a:xfrm>
          <a:custGeom>
            <a:avLst/>
            <a:gdLst/>
            <a:ahLst/>
            <a:cxnLst/>
            <a:rect l="l" t="t" r="r" b="b"/>
            <a:pathLst>
              <a:path w="380364" h="380364">
                <a:moveTo>
                  <a:pt x="189953" y="0"/>
                </a:moveTo>
                <a:lnTo>
                  <a:pt x="139454" y="6784"/>
                </a:lnTo>
                <a:lnTo>
                  <a:pt x="94077" y="25932"/>
                </a:lnTo>
                <a:lnTo>
                  <a:pt x="55633" y="55633"/>
                </a:lnTo>
                <a:lnTo>
                  <a:pt x="25932" y="94077"/>
                </a:lnTo>
                <a:lnTo>
                  <a:pt x="6784" y="139454"/>
                </a:lnTo>
                <a:lnTo>
                  <a:pt x="0" y="189953"/>
                </a:lnTo>
                <a:lnTo>
                  <a:pt x="6784" y="240459"/>
                </a:lnTo>
                <a:lnTo>
                  <a:pt x="25932" y="285842"/>
                </a:lnTo>
                <a:lnTo>
                  <a:pt x="55633" y="324291"/>
                </a:lnTo>
                <a:lnTo>
                  <a:pt x="94077" y="353996"/>
                </a:lnTo>
                <a:lnTo>
                  <a:pt x="139454" y="373147"/>
                </a:lnTo>
                <a:lnTo>
                  <a:pt x="189953" y="379933"/>
                </a:lnTo>
                <a:lnTo>
                  <a:pt x="240433" y="373099"/>
                </a:lnTo>
                <a:lnTo>
                  <a:pt x="267083" y="361835"/>
                </a:lnTo>
                <a:lnTo>
                  <a:pt x="189953" y="361835"/>
                </a:lnTo>
                <a:lnTo>
                  <a:pt x="144284" y="355653"/>
                </a:lnTo>
                <a:lnTo>
                  <a:pt x="103248" y="338310"/>
                </a:lnTo>
                <a:lnTo>
                  <a:pt x="68476" y="311437"/>
                </a:lnTo>
                <a:lnTo>
                  <a:pt x="41603" y="276665"/>
                </a:lnTo>
                <a:lnTo>
                  <a:pt x="24262" y="235627"/>
                </a:lnTo>
                <a:lnTo>
                  <a:pt x="18084" y="189953"/>
                </a:lnTo>
                <a:lnTo>
                  <a:pt x="24225" y="144264"/>
                </a:lnTo>
                <a:lnTo>
                  <a:pt x="41552" y="103208"/>
                </a:lnTo>
                <a:lnTo>
                  <a:pt x="68429" y="68424"/>
                </a:lnTo>
                <a:lnTo>
                  <a:pt x="103214" y="41550"/>
                </a:lnTo>
                <a:lnTo>
                  <a:pt x="144269" y="24224"/>
                </a:lnTo>
                <a:lnTo>
                  <a:pt x="189953" y="18084"/>
                </a:lnTo>
                <a:lnTo>
                  <a:pt x="267236" y="18084"/>
                </a:lnTo>
                <a:lnTo>
                  <a:pt x="240455" y="6784"/>
                </a:lnTo>
                <a:lnTo>
                  <a:pt x="189953" y="0"/>
                </a:lnTo>
                <a:close/>
              </a:path>
              <a:path w="380364" h="380364">
                <a:moveTo>
                  <a:pt x="267236" y="18084"/>
                </a:moveTo>
                <a:lnTo>
                  <a:pt x="189953" y="18084"/>
                </a:lnTo>
                <a:lnTo>
                  <a:pt x="235648" y="24224"/>
                </a:lnTo>
                <a:lnTo>
                  <a:pt x="276708" y="41550"/>
                </a:lnTo>
                <a:lnTo>
                  <a:pt x="311494" y="68424"/>
                </a:lnTo>
                <a:lnTo>
                  <a:pt x="338369" y="103208"/>
                </a:lnTo>
                <a:lnTo>
                  <a:pt x="355696" y="144264"/>
                </a:lnTo>
                <a:lnTo>
                  <a:pt x="361835" y="189953"/>
                </a:lnTo>
                <a:lnTo>
                  <a:pt x="355696" y="235648"/>
                </a:lnTo>
                <a:lnTo>
                  <a:pt x="338369" y="276708"/>
                </a:lnTo>
                <a:lnTo>
                  <a:pt x="311494" y="311494"/>
                </a:lnTo>
                <a:lnTo>
                  <a:pt x="276708" y="338369"/>
                </a:lnTo>
                <a:lnTo>
                  <a:pt x="235648" y="355696"/>
                </a:lnTo>
                <a:lnTo>
                  <a:pt x="189953" y="361835"/>
                </a:lnTo>
                <a:lnTo>
                  <a:pt x="267083" y="361835"/>
                </a:lnTo>
                <a:lnTo>
                  <a:pt x="324224" y="324224"/>
                </a:lnTo>
                <a:lnTo>
                  <a:pt x="353928" y="285791"/>
                </a:lnTo>
                <a:lnTo>
                  <a:pt x="373099" y="240433"/>
                </a:lnTo>
                <a:lnTo>
                  <a:pt x="379933" y="189953"/>
                </a:lnTo>
                <a:lnTo>
                  <a:pt x="373146" y="139454"/>
                </a:lnTo>
                <a:lnTo>
                  <a:pt x="353993" y="94077"/>
                </a:lnTo>
                <a:lnTo>
                  <a:pt x="324286" y="55633"/>
                </a:lnTo>
                <a:lnTo>
                  <a:pt x="285836" y="25932"/>
                </a:lnTo>
                <a:lnTo>
                  <a:pt x="267236" y="18084"/>
                </a:lnTo>
                <a:close/>
              </a:path>
            </a:pathLst>
          </a:custGeom>
          <a:solidFill>
            <a:srgbClr val="000000"/>
          </a:solidFill>
        </p:spPr>
        <p:txBody>
          <a:bodyPr wrap="square" lIns="0" tIns="0" rIns="0" bIns="0" rtlCol="0"/>
          <a:lstStyle/>
          <a:p>
            <a:endParaRPr/>
          </a:p>
        </p:txBody>
      </p:sp>
      <p:sp>
        <p:nvSpPr>
          <p:cNvPr id="23" name="object 22"/>
          <p:cNvSpPr/>
          <p:nvPr/>
        </p:nvSpPr>
        <p:spPr>
          <a:xfrm>
            <a:off x="4242492" y="1290049"/>
            <a:ext cx="543560" cy="543560"/>
          </a:xfrm>
          <a:custGeom>
            <a:avLst/>
            <a:gdLst/>
            <a:ahLst/>
            <a:cxnLst/>
            <a:rect l="l" t="t" r="r" b="b"/>
            <a:pathLst>
              <a:path w="543560" h="543560">
                <a:moveTo>
                  <a:pt x="415463" y="428259"/>
                </a:moveTo>
                <a:lnTo>
                  <a:pt x="389886" y="428259"/>
                </a:lnTo>
                <a:lnTo>
                  <a:pt x="412619" y="451005"/>
                </a:lnTo>
                <a:lnTo>
                  <a:pt x="410841" y="457215"/>
                </a:lnTo>
                <a:lnTo>
                  <a:pt x="412619" y="463895"/>
                </a:lnTo>
                <a:lnTo>
                  <a:pt x="417254" y="468429"/>
                </a:lnTo>
                <a:lnTo>
                  <a:pt x="481224" y="532386"/>
                </a:lnTo>
                <a:lnTo>
                  <a:pt x="488770" y="538338"/>
                </a:lnTo>
                <a:lnTo>
                  <a:pt x="497467" y="542045"/>
                </a:lnTo>
                <a:lnTo>
                  <a:pt x="506831" y="543370"/>
                </a:lnTo>
                <a:lnTo>
                  <a:pt x="516378" y="542178"/>
                </a:lnTo>
                <a:lnTo>
                  <a:pt x="525275" y="538530"/>
                </a:lnTo>
                <a:lnTo>
                  <a:pt x="532776" y="532775"/>
                </a:lnTo>
                <a:lnTo>
                  <a:pt x="538530" y="525271"/>
                </a:lnTo>
                <a:lnTo>
                  <a:pt x="538756" y="524722"/>
                </a:lnTo>
                <a:lnTo>
                  <a:pt x="506800" y="524722"/>
                </a:lnTo>
                <a:lnTo>
                  <a:pt x="500015" y="523441"/>
                </a:lnTo>
                <a:lnTo>
                  <a:pt x="494000" y="519597"/>
                </a:lnTo>
                <a:lnTo>
                  <a:pt x="455621" y="481218"/>
                </a:lnTo>
                <a:lnTo>
                  <a:pt x="468410" y="468429"/>
                </a:lnTo>
                <a:lnTo>
                  <a:pt x="442819" y="468416"/>
                </a:lnTo>
                <a:lnTo>
                  <a:pt x="430043" y="455628"/>
                </a:lnTo>
                <a:lnTo>
                  <a:pt x="449223" y="436438"/>
                </a:lnTo>
                <a:lnTo>
                  <a:pt x="423642" y="436438"/>
                </a:lnTo>
                <a:lnTo>
                  <a:pt x="415463" y="428259"/>
                </a:lnTo>
                <a:close/>
              </a:path>
              <a:path w="543560" h="543560">
                <a:moveTo>
                  <a:pt x="506784" y="455628"/>
                </a:moveTo>
                <a:lnTo>
                  <a:pt x="481211" y="455628"/>
                </a:lnTo>
                <a:lnTo>
                  <a:pt x="522982" y="497398"/>
                </a:lnTo>
                <a:lnTo>
                  <a:pt x="524887" y="501995"/>
                </a:lnTo>
                <a:lnTo>
                  <a:pt x="524887" y="511596"/>
                </a:lnTo>
                <a:lnTo>
                  <a:pt x="522982" y="516194"/>
                </a:lnTo>
                <a:lnTo>
                  <a:pt x="519591" y="519597"/>
                </a:lnTo>
                <a:lnTo>
                  <a:pt x="513583" y="523441"/>
                </a:lnTo>
                <a:lnTo>
                  <a:pt x="506800" y="524722"/>
                </a:lnTo>
                <a:lnTo>
                  <a:pt x="538756" y="524722"/>
                </a:lnTo>
                <a:lnTo>
                  <a:pt x="542184" y="516372"/>
                </a:lnTo>
                <a:lnTo>
                  <a:pt x="543374" y="506830"/>
                </a:lnTo>
                <a:lnTo>
                  <a:pt x="542044" y="497468"/>
                </a:lnTo>
                <a:lnTo>
                  <a:pt x="538333" y="488772"/>
                </a:lnTo>
                <a:lnTo>
                  <a:pt x="532367" y="481218"/>
                </a:lnTo>
                <a:lnTo>
                  <a:pt x="506784" y="455628"/>
                </a:lnTo>
                <a:close/>
              </a:path>
              <a:path w="543560" h="543560">
                <a:moveTo>
                  <a:pt x="481206" y="430037"/>
                </a:moveTo>
                <a:lnTo>
                  <a:pt x="455621" y="430037"/>
                </a:lnTo>
                <a:lnTo>
                  <a:pt x="468422" y="442839"/>
                </a:lnTo>
                <a:lnTo>
                  <a:pt x="442832" y="468429"/>
                </a:lnTo>
                <a:lnTo>
                  <a:pt x="468422" y="468416"/>
                </a:lnTo>
                <a:lnTo>
                  <a:pt x="481211" y="455628"/>
                </a:lnTo>
                <a:lnTo>
                  <a:pt x="506784" y="455628"/>
                </a:lnTo>
                <a:lnTo>
                  <a:pt x="481206" y="430037"/>
                </a:lnTo>
                <a:close/>
              </a:path>
              <a:path w="543560" h="543560">
                <a:moveTo>
                  <a:pt x="240504" y="0"/>
                </a:moveTo>
                <a:lnTo>
                  <a:pt x="193370" y="1902"/>
                </a:lnTo>
                <a:lnTo>
                  <a:pt x="147453" y="13566"/>
                </a:lnTo>
                <a:lnTo>
                  <a:pt x="104394" y="34926"/>
                </a:lnTo>
                <a:lnTo>
                  <a:pt x="65832" y="65915"/>
                </a:lnTo>
                <a:lnTo>
                  <a:pt x="34861" y="104495"/>
                </a:lnTo>
                <a:lnTo>
                  <a:pt x="13521" y="147568"/>
                </a:lnTo>
                <a:lnTo>
                  <a:pt x="1879" y="193492"/>
                </a:lnTo>
                <a:lnTo>
                  <a:pt x="0" y="240627"/>
                </a:lnTo>
                <a:lnTo>
                  <a:pt x="7950" y="287331"/>
                </a:lnTo>
                <a:lnTo>
                  <a:pt x="25795" y="331965"/>
                </a:lnTo>
                <a:lnTo>
                  <a:pt x="53602" y="372887"/>
                </a:lnTo>
                <a:lnTo>
                  <a:pt x="89570" y="406846"/>
                </a:lnTo>
                <a:lnTo>
                  <a:pt x="130791" y="431566"/>
                </a:lnTo>
                <a:lnTo>
                  <a:pt x="175632" y="446849"/>
                </a:lnTo>
                <a:lnTo>
                  <a:pt x="222464" y="452499"/>
                </a:lnTo>
                <a:lnTo>
                  <a:pt x="269655" y="448318"/>
                </a:lnTo>
                <a:lnTo>
                  <a:pt x="314547" y="434429"/>
                </a:lnTo>
                <a:lnTo>
                  <a:pt x="228555" y="434429"/>
                </a:lnTo>
                <a:lnTo>
                  <a:pt x="182220" y="429732"/>
                </a:lnTo>
                <a:lnTo>
                  <a:pt x="137295" y="414454"/>
                </a:lnTo>
                <a:lnTo>
                  <a:pt x="97002" y="389403"/>
                </a:lnTo>
                <a:lnTo>
                  <a:pt x="63997" y="356548"/>
                </a:lnTo>
                <a:lnTo>
                  <a:pt x="39240" y="317411"/>
                </a:lnTo>
                <a:lnTo>
                  <a:pt x="23690" y="273510"/>
                </a:lnTo>
                <a:lnTo>
                  <a:pt x="18309" y="226367"/>
                </a:lnTo>
                <a:lnTo>
                  <a:pt x="23128" y="181631"/>
                </a:lnTo>
                <a:lnTo>
                  <a:pt x="37054" y="139896"/>
                </a:lnTo>
                <a:lnTo>
                  <a:pt x="59189" y="102372"/>
                </a:lnTo>
                <a:lnTo>
                  <a:pt x="88638" y="70268"/>
                </a:lnTo>
                <a:lnTo>
                  <a:pt x="124505" y="44793"/>
                </a:lnTo>
                <a:lnTo>
                  <a:pt x="165896" y="27155"/>
                </a:lnTo>
                <a:lnTo>
                  <a:pt x="210111" y="18793"/>
                </a:lnTo>
                <a:lnTo>
                  <a:pt x="314434" y="18793"/>
                </a:lnTo>
                <a:lnTo>
                  <a:pt x="287213" y="7926"/>
                </a:lnTo>
                <a:lnTo>
                  <a:pt x="240504" y="0"/>
                </a:lnTo>
                <a:close/>
              </a:path>
              <a:path w="543560" h="543560">
                <a:moveTo>
                  <a:pt x="442832" y="404459"/>
                </a:moveTo>
                <a:lnTo>
                  <a:pt x="417241" y="404459"/>
                </a:lnTo>
                <a:lnTo>
                  <a:pt x="436431" y="423649"/>
                </a:lnTo>
                <a:lnTo>
                  <a:pt x="423642" y="436438"/>
                </a:lnTo>
                <a:lnTo>
                  <a:pt x="449223" y="436438"/>
                </a:lnTo>
                <a:lnTo>
                  <a:pt x="455621" y="430037"/>
                </a:lnTo>
                <a:lnTo>
                  <a:pt x="481206" y="430037"/>
                </a:lnTo>
                <a:lnTo>
                  <a:pt x="465044" y="413857"/>
                </a:lnTo>
                <a:lnTo>
                  <a:pt x="462083" y="412625"/>
                </a:lnTo>
                <a:lnTo>
                  <a:pt x="450998" y="412625"/>
                </a:lnTo>
                <a:lnTo>
                  <a:pt x="442832" y="404459"/>
                </a:lnTo>
                <a:close/>
              </a:path>
              <a:path w="543560" h="543560">
                <a:moveTo>
                  <a:pt x="314434" y="18793"/>
                </a:moveTo>
                <a:lnTo>
                  <a:pt x="210111" y="18793"/>
                </a:lnTo>
                <a:lnTo>
                  <a:pt x="254092" y="20016"/>
                </a:lnTo>
                <a:lnTo>
                  <a:pt x="296425" y="30317"/>
                </a:lnTo>
                <a:lnTo>
                  <a:pt x="335691" y="49191"/>
                </a:lnTo>
                <a:lnTo>
                  <a:pt x="370475" y="76131"/>
                </a:lnTo>
                <a:lnTo>
                  <a:pt x="399360" y="110632"/>
                </a:lnTo>
                <a:lnTo>
                  <a:pt x="420179" y="150523"/>
                </a:lnTo>
                <a:lnTo>
                  <a:pt x="431758" y="192970"/>
                </a:lnTo>
                <a:lnTo>
                  <a:pt x="434172" y="236470"/>
                </a:lnTo>
                <a:lnTo>
                  <a:pt x="427493" y="279521"/>
                </a:lnTo>
                <a:lnTo>
                  <a:pt x="411797" y="320622"/>
                </a:lnTo>
                <a:lnTo>
                  <a:pt x="387155" y="358269"/>
                </a:lnTo>
                <a:lnTo>
                  <a:pt x="359164" y="386425"/>
                </a:lnTo>
                <a:lnTo>
                  <a:pt x="318322" y="412955"/>
                </a:lnTo>
                <a:lnTo>
                  <a:pt x="274516" y="428763"/>
                </a:lnTo>
                <a:lnTo>
                  <a:pt x="228555" y="434429"/>
                </a:lnTo>
                <a:lnTo>
                  <a:pt x="314547" y="434429"/>
                </a:lnTo>
                <a:lnTo>
                  <a:pt x="315575" y="434111"/>
                </a:lnTo>
                <a:lnTo>
                  <a:pt x="358593" y="409679"/>
                </a:lnTo>
                <a:lnTo>
                  <a:pt x="384089" y="409679"/>
                </a:lnTo>
                <a:lnTo>
                  <a:pt x="373020" y="398541"/>
                </a:lnTo>
                <a:lnTo>
                  <a:pt x="374252" y="397487"/>
                </a:lnTo>
                <a:lnTo>
                  <a:pt x="375382" y="396306"/>
                </a:lnTo>
                <a:lnTo>
                  <a:pt x="396337" y="375351"/>
                </a:lnTo>
                <a:lnTo>
                  <a:pt x="397531" y="374208"/>
                </a:lnTo>
                <a:lnTo>
                  <a:pt x="398598" y="372951"/>
                </a:lnTo>
                <a:lnTo>
                  <a:pt x="424129" y="372951"/>
                </a:lnTo>
                <a:lnTo>
                  <a:pt x="409736" y="358498"/>
                </a:lnTo>
                <a:lnTo>
                  <a:pt x="434149" y="315467"/>
                </a:lnTo>
                <a:lnTo>
                  <a:pt x="448337" y="269540"/>
                </a:lnTo>
                <a:lnTo>
                  <a:pt x="452495" y="222347"/>
                </a:lnTo>
                <a:lnTo>
                  <a:pt x="446823" y="175520"/>
                </a:lnTo>
                <a:lnTo>
                  <a:pt x="431516" y="130688"/>
                </a:lnTo>
                <a:lnTo>
                  <a:pt x="406773" y="89482"/>
                </a:lnTo>
                <a:lnTo>
                  <a:pt x="372791" y="53533"/>
                </a:lnTo>
                <a:lnTo>
                  <a:pt x="331855" y="25748"/>
                </a:lnTo>
                <a:lnTo>
                  <a:pt x="314434" y="18793"/>
                </a:lnTo>
                <a:close/>
              </a:path>
              <a:path w="543560" h="543560">
                <a:moveTo>
                  <a:pt x="384089" y="409679"/>
                </a:moveTo>
                <a:lnTo>
                  <a:pt x="358593" y="409679"/>
                </a:lnTo>
                <a:lnTo>
                  <a:pt x="372461" y="423649"/>
                </a:lnTo>
                <a:lnTo>
                  <a:pt x="376982" y="428272"/>
                </a:lnTo>
                <a:lnTo>
                  <a:pt x="383663" y="430037"/>
                </a:lnTo>
                <a:lnTo>
                  <a:pt x="389886" y="428259"/>
                </a:lnTo>
                <a:lnTo>
                  <a:pt x="415463" y="428259"/>
                </a:lnTo>
                <a:lnTo>
                  <a:pt x="404452" y="417248"/>
                </a:lnTo>
                <a:lnTo>
                  <a:pt x="410841" y="410860"/>
                </a:lnTo>
                <a:lnTo>
                  <a:pt x="385250" y="410847"/>
                </a:lnTo>
                <a:lnTo>
                  <a:pt x="384089" y="409679"/>
                </a:lnTo>
                <a:close/>
              </a:path>
              <a:path w="543560" h="543560">
                <a:moveTo>
                  <a:pt x="460434" y="411940"/>
                </a:moveTo>
                <a:lnTo>
                  <a:pt x="454059" y="411965"/>
                </a:lnTo>
                <a:lnTo>
                  <a:pt x="452497" y="412206"/>
                </a:lnTo>
                <a:lnTo>
                  <a:pt x="450998" y="412625"/>
                </a:lnTo>
                <a:lnTo>
                  <a:pt x="462083" y="412625"/>
                </a:lnTo>
                <a:lnTo>
                  <a:pt x="460434" y="411940"/>
                </a:lnTo>
                <a:close/>
              </a:path>
              <a:path w="543560" h="543560">
                <a:moveTo>
                  <a:pt x="424129" y="372951"/>
                </a:moveTo>
                <a:lnTo>
                  <a:pt x="398598" y="372951"/>
                </a:lnTo>
                <a:lnTo>
                  <a:pt x="410853" y="385270"/>
                </a:lnTo>
                <a:lnTo>
                  <a:pt x="385263" y="410847"/>
                </a:lnTo>
                <a:lnTo>
                  <a:pt x="410853" y="410847"/>
                </a:lnTo>
                <a:lnTo>
                  <a:pt x="417241" y="404459"/>
                </a:lnTo>
                <a:lnTo>
                  <a:pt x="442832" y="404459"/>
                </a:lnTo>
                <a:lnTo>
                  <a:pt x="428265" y="389892"/>
                </a:lnTo>
                <a:lnTo>
                  <a:pt x="429941" y="383682"/>
                </a:lnTo>
                <a:lnTo>
                  <a:pt x="428189" y="377027"/>
                </a:lnTo>
                <a:lnTo>
                  <a:pt x="424129" y="372951"/>
                </a:lnTo>
                <a:close/>
              </a:path>
            </a:pathLst>
          </a:custGeom>
          <a:solidFill>
            <a:srgbClr val="000000"/>
          </a:solidFill>
        </p:spPr>
        <p:txBody>
          <a:bodyPr wrap="square" lIns="0" tIns="0" rIns="0" bIns="0" rtlCol="0"/>
          <a:lstStyle/>
          <a:p>
            <a:endParaRPr/>
          </a:p>
        </p:txBody>
      </p:sp>
      <p:sp>
        <p:nvSpPr>
          <p:cNvPr id="24" name="object 23"/>
          <p:cNvSpPr/>
          <p:nvPr/>
        </p:nvSpPr>
        <p:spPr>
          <a:xfrm>
            <a:off x="4351267" y="1371597"/>
            <a:ext cx="235585" cy="289560"/>
          </a:xfrm>
          <a:custGeom>
            <a:avLst/>
            <a:gdLst/>
            <a:ahLst/>
            <a:cxnLst/>
            <a:rect l="l" t="t" r="r" b="b"/>
            <a:pathLst>
              <a:path w="235585" h="289560">
                <a:moveTo>
                  <a:pt x="206413" y="134619"/>
                </a:moveTo>
                <a:lnTo>
                  <a:pt x="28778" y="134619"/>
                </a:lnTo>
                <a:lnTo>
                  <a:pt x="26873" y="135889"/>
                </a:lnTo>
                <a:lnTo>
                  <a:pt x="23778" y="137159"/>
                </a:lnTo>
                <a:lnTo>
                  <a:pt x="20335" y="142239"/>
                </a:lnTo>
                <a:lnTo>
                  <a:pt x="18164" y="153669"/>
                </a:lnTo>
                <a:lnTo>
                  <a:pt x="18884" y="172719"/>
                </a:lnTo>
                <a:lnTo>
                  <a:pt x="21464" y="181609"/>
                </a:lnTo>
                <a:lnTo>
                  <a:pt x="25665" y="189229"/>
                </a:lnTo>
                <a:lnTo>
                  <a:pt x="31348" y="196849"/>
                </a:lnTo>
                <a:lnTo>
                  <a:pt x="38379" y="203199"/>
                </a:lnTo>
                <a:lnTo>
                  <a:pt x="38550" y="215899"/>
                </a:lnTo>
                <a:lnTo>
                  <a:pt x="42043" y="228599"/>
                </a:lnTo>
                <a:lnTo>
                  <a:pt x="48612" y="240029"/>
                </a:lnTo>
                <a:lnTo>
                  <a:pt x="58013" y="250189"/>
                </a:lnTo>
                <a:lnTo>
                  <a:pt x="64173" y="255269"/>
                </a:lnTo>
                <a:lnTo>
                  <a:pt x="69595" y="261619"/>
                </a:lnTo>
                <a:lnTo>
                  <a:pt x="106870" y="289559"/>
                </a:lnTo>
                <a:lnTo>
                  <a:pt x="128320" y="289559"/>
                </a:lnTo>
                <a:lnTo>
                  <a:pt x="139986" y="288289"/>
                </a:lnTo>
                <a:lnTo>
                  <a:pt x="148686" y="283209"/>
                </a:lnTo>
                <a:lnTo>
                  <a:pt x="155379" y="276859"/>
                </a:lnTo>
                <a:lnTo>
                  <a:pt x="159142" y="271779"/>
                </a:lnTo>
                <a:lnTo>
                  <a:pt x="98717" y="271779"/>
                </a:lnTo>
                <a:lnTo>
                  <a:pt x="96075" y="269239"/>
                </a:lnTo>
                <a:lnTo>
                  <a:pt x="88963" y="259079"/>
                </a:lnTo>
                <a:lnTo>
                  <a:pt x="84739" y="252729"/>
                </a:lnTo>
                <a:lnTo>
                  <a:pt x="80152" y="247649"/>
                </a:lnTo>
                <a:lnTo>
                  <a:pt x="75218" y="241299"/>
                </a:lnTo>
                <a:lnTo>
                  <a:pt x="69951" y="236219"/>
                </a:lnTo>
                <a:lnTo>
                  <a:pt x="61642" y="227329"/>
                </a:lnTo>
                <a:lnTo>
                  <a:pt x="57581" y="218439"/>
                </a:lnTo>
                <a:lnTo>
                  <a:pt x="56378" y="209549"/>
                </a:lnTo>
                <a:lnTo>
                  <a:pt x="56641" y="199389"/>
                </a:lnTo>
                <a:lnTo>
                  <a:pt x="56857" y="194309"/>
                </a:lnTo>
                <a:lnTo>
                  <a:pt x="55295" y="191769"/>
                </a:lnTo>
                <a:lnTo>
                  <a:pt x="52069" y="189229"/>
                </a:lnTo>
                <a:lnTo>
                  <a:pt x="50901" y="189229"/>
                </a:lnTo>
                <a:lnTo>
                  <a:pt x="43649" y="185419"/>
                </a:lnTo>
                <a:lnTo>
                  <a:pt x="38506" y="177799"/>
                </a:lnTo>
                <a:lnTo>
                  <a:pt x="36817" y="170179"/>
                </a:lnTo>
                <a:lnTo>
                  <a:pt x="36283" y="165099"/>
                </a:lnTo>
                <a:lnTo>
                  <a:pt x="36182" y="162559"/>
                </a:lnTo>
                <a:lnTo>
                  <a:pt x="36245" y="156209"/>
                </a:lnTo>
                <a:lnTo>
                  <a:pt x="60586" y="156209"/>
                </a:lnTo>
                <a:lnTo>
                  <a:pt x="57036" y="153669"/>
                </a:lnTo>
                <a:lnTo>
                  <a:pt x="51473" y="146049"/>
                </a:lnTo>
                <a:lnTo>
                  <a:pt x="51295" y="142239"/>
                </a:lnTo>
                <a:lnTo>
                  <a:pt x="51142" y="139699"/>
                </a:lnTo>
                <a:lnTo>
                  <a:pt x="51092" y="135889"/>
                </a:lnTo>
                <a:lnTo>
                  <a:pt x="208318" y="135889"/>
                </a:lnTo>
                <a:lnTo>
                  <a:pt x="206413" y="134619"/>
                </a:lnTo>
                <a:close/>
              </a:path>
              <a:path w="235585" h="289560">
                <a:moveTo>
                  <a:pt x="216942" y="156209"/>
                </a:moveTo>
                <a:lnTo>
                  <a:pt x="198958" y="156209"/>
                </a:lnTo>
                <a:lnTo>
                  <a:pt x="199021" y="162559"/>
                </a:lnTo>
                <a:lnTo>
                  <a:pt x="198932" y="165099"/>
                </a:lnTo>
                <a:lnTo>
                  <a:pt x="198424" y="168909"/>
                </a:lnTo>
                <a:lnTo>
                  <a:pt x="196824" y="177799"/>
                </a:lnTo>
                <a:lnTo>
                  <a:pt x="191655" y="185419"/>
                </a:lnTo>
                <a:lnTo>
                  <a:pt x="184289" y="189229"/>
                </a:lnTo>
                <a:lnTo>
                  <a:pt x="183121" y="189229"/>
                </a:lnTo>
                <a:lnTo>
                  <a:pt x="179895" y="191769"/>
                </a:lnTo>
                <a:lnTo>
                  <a:pt x="178346" y="194309"/>
                </a:lnTo>
                <a:lnTo>
                  <a:pt x="178561" y="199389"/>
                </a:lnTo>
                <a:lnTo>
                  <a:pt x="178823" y="209549"/>
                </a:lnTo>
                <a:lnTo>
                  <a:pt x="177615" y="218439"/>
                </a:lnTo>
                <a:lnTo>
                  <a:pt x="173550" y="227329"/>
                </a:lnTo>
                <a:lnTo>
                  <a:pt x="165239" y="236219"/>
                </a:lnTo>
                <a:lnTo>
                  <a:pt x="159972" y="241299"/>
                </a:lnTo>
                <a:lnTo>
                  <a:pt x="155038" y="247649"/>
                </a:lnTo>
                <a:lnTo>
                  <a:pt x="150452" y="252729"/>
                </a:lnTo>
                <a:lnTo>
                  <a:pt x="146227" y="259079"/>
                </a:lnTo>
                <a:lnTo>
                  <a:pt x="139128" y="269239"/>
                </a:lnTo>
                <a:lnTo>
                  <a:pt x="136486" y="271779"/>
                </a:lnTo>
                <a:lnTo>
                  <a:pt x="159142" y="271779"/>
                </a:lnTo>
                <a:lnTo>
                  <a:pt x="161023" y="269239"/>
                </a:lnTo>
                <a:lnTo>
                  <a:pt x="165607" y="261619"/>
                </a:lnTo>
                <a:lnTo>
                  <a:pt x="171030" y="255269"/>
                </a:lnTo>
                <a:lnTo>
                  <a:pt x="196646" y="215899"/>
                </a:lnTo>
                <a:lnTo>
                  <a:pt x="196824" y="203199"/>
                </a:lnTo>
                <a:lnTo>
                  <a:pt x="203900" y="196849"/>
                </a:lnTo>
                <a:lnTo>
                  <a:pt x="209603" y="189229"/>
                </a:lnTo>
                <a:lnTo>
                  <a:pt x="213798" y="180339"/>
                </a:lnTo>
                <a:lnTo>
                  <a:pt x="216344" y="171449"/>
                </a:lnTo>
                <a:lnTo>
                  <a:pt x="216942" y="156209"/>
                </a:lnTo>
                <a:close/>
              </a:path>
              <a:path w="235585" h="289560">
                <a:moveTo>
                  <a:pt x="60586" y="156209"/>
                </a:moveTo>
                <a:lnTo>
                  <a:pt x="36245" y="156209"/>
                </a:lnTo>
                <a:lnTo>
                  <a:pt x="44713" y="166369"/>
                </a:lnTo>
                <a:lnTo>
                  <a:pt x="55446" y="173989"/>
                </a:lnTo>
                <a:lnTo>
                  <a:pt x="67872" y="180339"/>
                </a:lnTo>
                <a:lnTo>
                  <a:pt x="81419" y="181609"/>
                </a:lnTo>
                <a:lnTo>
                  <a:pt x="90746" y="181609"/>
                </a:lnTo>
                <a:lnTo>
                  <a:pt x="99952" y="180339"/>
                </a:lnTo>
                <a:lnTo>
                  <a:pt x="108933" y="177799"/>
                </a:lnTo>
                <a:lnTo>
                  <a:pt x="117589" y="173989"/>
                </a:lnTo>
                <a:lnTo>
                  <a:pt x="179752" y="173989"/>
                </a:lnTo>
                <a:lnTo>
                  <a:pt x="190488" y="166369"/>
                </a:lnTo>
                <a:lnTo>
                  <a:pt x="192606" y="163829"/>
                </a:lnTo>
                <a:lnTo>
                  <a:pt x="81419" y="163829"/>
                </a:lnTo>
                <a:lnTo>
                  <a:pt x="72391" y="162559"/>
                </a:lnTo>
                <a:lnTo>
                  <a:pt x="64136" y="158749"/>
                </a:lnTo>
                <a:lnTo>
                  <a:pt x="60586" y="156209"/>
                </a:lnTo>
                <a:close/>
              </a:path>
              <a:path w="235585" h="289560">
                <a:moveTo>
                  <a:pt x="179752" y="173989"/>
                </a:moveTo>
                <a:lnTo>
                  <a:pt x="117589" y="173989"/>
                </a:lnTo>
                <a:lnTo>
                  <a:pt x="126259" y="177799"/>
                </a:lnTo>
                <a:lnTo>
                  <a:pt x="135248" y="180339"/>
                </a:lnTo>
                <a:lnTo>
                  <a:pt x="144456" y="181609"/>
                </a:lnTo>
                <a:lnTo>
                  <a:pt x="153784" y="181609"/>
                </a:lnTo>
                <a:lnTo>
                  <a:pt x="167325" y="180339"/>
                </a:lnTo>
                <a:lnTo>
                  <a:pt x="179752" y="173989"/>
                </a:lnTo>
                <a:close/>
              </a:path>
              <a:path w="235585" h="289560">
                <a:moveTo>
                  <a:pt x="126644" y="144779"/>
                </a:moveTo>
                <a:lnTo>
                  <a:pt x="108546" y="144779"/>
                </a:lnTo>
                <a:lnTo>
                  <a:pt x="108546" y="158749"/>
                </a:lnTo>
                <a:lnTo>
                  <a:pt x="102009" y="161289"/>
                </a:lnTo>
                <a:lnTo>
                  <a:pt x="88378" y="163829"/>
                </a:lnTo>
                <a:lnTo>
                  <a:pt x="146827" y="163829"/>
                </a:lnTo>
                <a:lnTo>
                  <a:pt x="133194" y="161289"/>
                </a:lnTo>
                <a:lnTo>
                  <a:pt x="126644" y="158749"/>
                </a:lnTo>
                <a:lnTo>
                  <a:pt x="126644" y="144779"/>
                </a:lnTo>
                <a:close/>
              </a:path>
              <a:path w="235585" h="289560">
                <a:moveTo>
                  <a:pt x="208318" y="135889"/>
                </a:moveTo>
                <a:lnTo>
                  <a:pt x="184099" y="135889"/>
                </a:lnTo>
                <a:lnTo>
                  <a:pt x="184048" y="139699"/>
                </a:lnTo>
                <a:lnTo>
                  <a:pt x="183730" y="146049"/>
                </a:lnTo>
                <a:lnTo>
                  <a:pt x="178160" y="153669"/>
                </a:lnTo>
                <a:lnTo>
                  <a:pt x="171057" y="158749"/>
                </a:lnTo>
                <a:lnTo>
                  <a:pt x="162805" y="162559"/>
                </a:lnTo>
                <a:lnTo>
                  <a:pt x="153784" y="163829"/>
                </a:lnTo>
                <a:lnTo>
                  <a:pt x="192606" y="163829"/>
                </a:lnTo>
                <a:lnTo>
                  <a:pt x="198958" y="156209"/>
                </a:lnTo>
                <a:lnTo>
                  <a:pt x="216942" y="156209"/>
                </a:lnTo>
                <a:lnTo>
                  <a:pt x="217042" y="153669"/>
                </a:lnTo>
                <a:lnTo>
                  <a:pt x="214860" y="142239"/>
                </a:lnTo>
                <a:lnTo>
                  <a:pt x="211413" y="137159"/>
                </a:lnTo>
                <a:lnTo>
                  <a:pt x="208318" y="135889"/>
                </a:lnTo>
                <a:close/>
              </a:path>
              <a:path w="235585" h="289560">
                <a:moveTo>
                  <a:pt x="184099" y="135889"/>
                </a:moveTo>
                <a:lnTo>
                  <a:pt x="51092" y="135889"/>
                </a:lnTo>
                <a:lnTo>
                  <a:pt x="62748" y="139699"/>
                </a:lnTo>
                <a:lnTo>
                  <a:pt x="74550" y="142239"/>
                </a:lnTo>
                <a:lnTo>
                  <a:pt x="99339" y="144779"/>
                </a:lnTo>
                <a:lnTo>
                  <a:pt x="136715" y="144779"/>
                </a:lnTo>
                <a:lnTo>
                  <a:pt x="160640" y="142239"/>
                </a:lnTo>
                <a:lnTo>
                  <a:pt x="172443" y="139699"/>
                </a:lnTo>
                <a:lnTo>
                  <a:pt x="184099" y="135889"/>
                </a:lnTo>
                <a:close/>
              </a:path>
              <a:path w="235585" h="289560">
                <a:moveTo>
                  <a:pt x="76504" y="0"/>
                </a:moveTo>
                <a:lnTo>
                  <a:pt x="50968" y="38099"/>
                </a:lnTo>
                <a:lnTo>
                  <a:pt x="48971" y="46989"/>
                </a:lnTo>
                <a:lnTo>
                  <a:pt x="28198" y="55879"/>
                </a:lnTo>
                <a:lnTo>
                  <a:pt x="12822" y="66039"/>
                </a:lnTo>
                <a:lnTo>
                  <a:pt x="3277" y="77469"/>
                </a:lnTo>
                <a:lnTo>
                  <a:pt x="0" y="91439"/>
                </a:lnTo>
                <a:lnTo>
                  <a:pt x="2258" y="102869"/>
                </a:lnTo>
                <a:lnTo>
                  <a:pt x="8774" y="113029"/>
                </a:lnTo>
                <a:lnTo>
                  <a:pt x="19154" y="121919"/>
                </a:lnTo>
                <a:lnTo>
                  <a:pt x="33007" y="129539"/>
                </a:lnTo>
                <a:lnTo>
                  <a:pt x="32969" y="134619"/>
                </a:lnTo>
                <a:lnTo>
                  <a:pt x="202222" y="134619"/>
                </a:lnTo>
                <a:lnTo>
                  <a:pt x="202196" y="129539"/>
                </a:lnTo>
                <a:lnTo>
                  <a:pt x="206813" y="126999"/>
                </a:lnTo>
                <a:lnTo>
                  <a:pt x="105613" y="126999"/>
                </a:lnTo>
                <a:lnTo>
                  <a:pt x="77258" y="124459"/>
                </a:lnTo>
                <a:lnTo>
                  <a:pt x="49656" y="116839"/>
                </a:lnTo>
                <a:lnTo>
                  <a:pt x="48412" y="116839"/>
                </a:lnTo>
                <a:lnTo>
                  <a:pt x="47129" y="115569"/>
                </a:lnTo>
                <a:lnTo>
                  <a:pt x="45923" y="115569"/>
                </a:lnTo>
                <a:lnTo>
                  <a:pt x="34235" y="110489"/>
                </a:lnTo>
                <a:lnTo>
                  <a:pt x="25485" y="104139"/>
                </a:lnTo>
                <a:lnTo>
                  <a:pt x="19998" y="97789"/>
                </a:lnTo>
                <a:lnTo>
                  <a:pt x="18097" y="91439"/>
                </a:lnTo>
                <a:lnTo>
                  <a:pt x="20018" y="85089"/>
                </a:lnTo>
                <a:lnTo>
                  <a:pt x="25539" y="78739"/>
                </a:lnTo>
                <a:lnTo>
                  <a:pt x="34299" y="72389"/>
                </a:lnTo>
                <a:lnTo>
                  <a:pt x="45885" y="67332"/>
                </a:lnTo>
                <a:lnTo>
                  <a:pt x="64126" y="67309"/>
                </a:lnTo>
                <a:lnTo>
                  <a:pt x="64261" y="66039"/>
                </a:lnTo>
                <a:lnTo>
                  <a:pt x="64465" y="64769"/>
                </a:lnTo>
                <a:lnTo>
                  <a:pt x="65138" y="59689"/>
                </a:lnTo>
                <a:lnTo>
                  <a:pt x="65443" y="57149"/>
                </a:lnTo>
                <a:lnTo>
                  <a:pt x="67280" y="46989"/>
                </a:lnTo>
                <a:lnTo>
                  <a:pt x="69719" y="38099"/>
                </a:lnTo>
                <a:lnTo>
                  <a:pt x="72754" y="27939"/>
                </a:lnTo>
                <a:lnTo>
                  <a:pt x="76377" y="19049"/>
                </a:lnTo>
                <a:lnTo>
                  <a:pt x="117589" y="19049"/>
                </a:lnTo>
                <a:lnTo>
                  <a:pt x="110343" y="17779"/>
                </a:lnTo>
                <a:lnTo>
                  <a:pt x="103435" y="15239"/>
                </a:lnTo>
                <a:lnTo>
                  <a:pt x="96993" y="11429"/>
                </a:lnTo>
                <a:lnTo>
                  <a:pt x="91147" y="7619"/>
                </a:lnTo>
                <a:lnTo>
                  <a:pt x="87883" y="5079"/>
                </a:lnTo>
                <a:lnTo>
                  <a:pt x="82016" y="1269"/>
                </a:lnTo>
                <a:lnTo>
                  <a:pt x="76504" y="0"/>
                </a:lnTo>
                <a:close/>
              </a:path>
              <a:path w="235585" h="289560">
                <a:moveTo>
                  <a:pt x="223429" y="67309"/>
                </a:moveTo>
                <a:lnTo>
                  <a:pt x="189306" y="67309"/>
                </a:lnTo>
                <a:lnTo>
                  <a:pt x="200893" y="72389"/>
                </a:lnTo>
                <a:lnTo>
                  <a:pt x="209657" y="78739"/>
                </a:lnTo>
                <a:lnTo>
                  <a:pt x="215183" y="85089"/>
                </a:lnTo>
                <a:lnTo>
                  <a:pt x="217106" y="91439"/>
                </a:lnTo>
                <a:lnTo>
                  <a:pt x="215205" y="97789"/>
                </a:lnTo>
                <a:lnTo>
                  <a:pt x="209716" y="104139"/>
                </a:lnTo>
                <a:lnTo>
                  <a:pt x="200963" y="110489"/>
                </a:lnTo>
                <a:lnTo>
                  <a:pt x="189268" y="115569"/>
                </a:lnTo>
                <a:lnTo>
                  <a:pt x="188061" y="115569"/>
                </a:lnTo>
                <a:lnTo>
                  <a:pt x="186791" y="116839"/>
                </a:lnTo>
                <a:lnTo>
                  <a:pt x="185534" y="116839"/>
                </a:lnTo>
                <a:lnTo>
                  <a:pt x="157938" y="124459"/>
                </a:lnTo>
                <a:lnTo>
                  <a:pt x="129590" y="126999"/>
                </a:lnTo>
                <a:lnTo>
                  <a:pt x="206813" y="126999"/>
                </a:lnTo>
                <a:lnTo>
                  <a:pt x="216047" y="121919"/>
                </a:lnTo>
                <a:lnTo>
                  <a:pt x="226423" y="113029"/>
                </a:lnTo>
                <a:lnTo>
                  <a:pt x="232934" y="102869"/>
                </a:lnTo>
                <a:lnTo>
                  <a:pt x="235191" y="91439"/>
                </a:lnTo>
                <a:lnTo>
                  <a:pt x="231913" y="77469"/>
                </a:lnTo>
                <a:lnTo>
                  <a:pt x="223429" y="67309"/>
                </a:lnTo>
                <a:close/>
              </a:path>
              <a:path w="235585" h="289560">
                <a:moveTo>
                  <a:pt x="64126" y="67309"/>
                </a:moveTo>
                <a:lnTo>
                  <a:pt x="45935" y="67309"/>
                </a:lnTo>
                <a:lnTo>
                  <a:pt x="45796" y="69849"/>
                </a:lnTo>
                <a:lnTo>
                  <a:pt x="45491" y="73659"/>
                </a:lnTo>
                <a:lnTo>
                  <a:pt x="45322" y="76199"/>
                </a:lnTo>
                <a:lnTo>
                  <a:pt x="45237" y="85089"/>
                </a:lnTo>
                <a:lnTo>
                  <a:pt x="46735" y="87629"/>
                </a:lnTo>
                <a:lnTo>
                  <a:pt x="82097" y="104139"/>
                </a:lnTo>
                <a:lnTo>
                  <a:pt x="117589" y="109219"/>
                </a:lnTo>
                <a:lnTo>
                  <a:pt x="135557" y="107949"/>
                </a:lnTo>
                <a:lnTo>
                  <a:pt x="153093" y="104139"/>
                </a:lnTo>
                <a:lnTo>
                  <a:pt x="169965" y="97789"/>
                </a:lnTo>
                <a:lnTo>
                  <a:pt x="183278" y="91439"/>
                </a:lnTo>
                <a:lnTo>
                  <a:pt x="111044" y="91439"/>
                </a:lnTo>
                <a:lnTo>
                  <a:pt x="91668" y="87629"/>
                </a:lnTo>
                <a:lnTo>
                  <a:pt x="84356" y="86359"/>
                </a:lnTo>
                <a:lnTo>
                  <a:pt x="77198" y="83819"/>
                </a:lnTo>
                <a:lnTo>
                  <a:pt x="70214" y="80009"/>
                </a:lnTo>
                <a:lnTo>
                  <a:pt x="63423" y="77469"/>
                </a:lnTo>
                <a:lnTo>
                  <a:pt x="63525" y="76199"/>
                </a:lnTo>
                <a:lnTo>
                  <a:pt x="63690" y="72389"/>
                </a:lnTo>
                <a:lnTo>
                  <a:pt x="63855" y="69849"/>
                </a:lnTo>
                <a:lnTo>
                  <a:pt x="64126" y="67309"/>
                </a:lnTo>
                <a:close/>
              </a:path>
              <a:path w="235585" h="289560">
                <a:moveTo>
                  <a:pt x="158699" y="0"/>
                </a:moveTo>
                <a:lnTo>
                  <a:pt x="153174" y="1269"/>
                </a:lnTo>
                <a:lnTo>
                  <a:pt x="147319" y="5079"/>
                </a:lnTo>
                <a:lnTo>
                  <a:pt x="144043" y="7619"/>
                </a:lnTo>
                <a:lnTo>
                  <a:pt x="138197" y="11429"/>
                </a:lnTo>
                <a:lnTo>
                  <a:pt x="131754" y="15239"/>
                </a:lnTo>
                <a:lnTo>
                  <a:pt x="124842" y="17779"/>
                </a:lnTo>
                <a:lnTo>
                  <a:pt x="117589" y="19049"/>
                </a:lnTo>
                <a:lnTo>
                  <a:pt x="158889" y="19049"/>
                </a:lnTo>
                <a:lnTo>
                  <a:pt x="169735" y="57149"/>
                </a:lnTo>
                <a:lnTo>
                  <a:pt x="170726" y="64769"/>
                </a:lnTo>
                <a:lnTo>
                  <a:pt x="170941" y="66039"/>
                </a:lnTo>
                <a:lnTo>
                  <a:pt x="171335" y="69849"/>
                </a:lnTo>
                <a:lnTo>
                  <a:pt x="171500" y="72389"/>
                </a:lnTo>
                <a:lnTo>
                  <a:pt x="171665" y="76199"/>
                </a:lnTo>
                <a:lnTo>
                  <a:pt x="171780" y="77469"/>
                </a:lnTo>
                <a:lnTo>
                  <a:pt x="161092" y="82549"/>
                </a:lnTo>
                <a:lnTo>
                  <a:pt x="149982" y="86359"/>
                </a:lnTo>
                <a:lnTo>
                  <a:pt x="138531" y="88899"/>
                </a:lnTo>
                <a:lnTo>
                  <a:pt x="126822" y="90169"/>
                </a:lnTo>
                <a:lnTo>
                  <a:pt x="123837" y="91439"/>
                </a:lnTo>
                <a:lnTo>
                  <a:pt x="183278" y="91439"/>
                </a:lnTo>
                <a:lnTo>
                  <a:pt x="185940" y="90169"/>
                </a:lnTo>
                <a:lnTo>
                  <a:pt x="188442" y="87629"/>
                </a:lnTo>
                <a:lnTo>
                  <a:pt x="189966" y="85089"/>
                </a:lnTo>
                <a:lnTo>
                  <a:pt x="189881" y="76199"/>
                </a:lnTo>
                <a:lnTo>
                  <a:pt x="189712" y="73659"/>
                </a:lnTo>
                <a:lnTo>
                  <a:pt x="189398" y="69849"/>
                </a:lnTo>
                <a:lnTo>
                  <a:pt x="189305" y="67332"/>
                </a:lnTo>
                <a:lnTo>
                  <a:pt x="223429" y="67309"/>
                </a:lnTo>
                <a:lnTo>
                  <a:pt x="222369" y="66039"/>
                </a:lnTo>
                <a:lnTo>
                  <a:pt x="206993" y="55879"/>
                </a:lnTo>
                <a:lnTo>
                  <a:pt x="186220" y="46989"/>
                </a:lnTo>
                <a:lnTo>
                  <a:pt x="184230" y="38099"/>
                </a:lnTo>
                <a:lnTo>
                  <a:pt x="168960" y="2539"/>
                </a:lnTo>
                <a:lnTo>
                  <a:pt x="158699" y="0"/>
                </a:lnTo>
                <a:close/>
              </a:path>
              <a:path w="235585" h="289560">
                <a:moveTo>
                  <a:pt x="45935" y="67309"/>
                </a:moveTo>
                <a:close/>
              </a:path>
              <a:path w="235585" h="289560">
                <a:moveTo>
                  <a:pt x="189306" y="67309"/>
                </a:moveTo>
                <a:close/>
              </a:path>
              <a:path w="235585" h="289560">
                <a:moveTo>
                  <a:pt x="157581" y="19049"/>
                </a:moveTo>
                <a:lnTo>
                  <a:pt x="77609" y="19049"/>
                </a:lnTo>
                <a:lnTo>
                  <a:pt x="88694" y="27939"/>
                </a:lnTo>
                <a:lnTo>
                  <a:pt x="97763" y="31749"/>
                </a:lnTo>
                <a:lnTo>
                  <a:pt x="107457" y="35559"/>
                </a:lnTo>
                <a:lnTo>
                  <a:pt x="117589" y="36829"/>
                </a:lnTo>
                <a:lnTo>
                  <a:pt x="127728" y="35559"/>
                </a:lnTo>
                <a:lnTo>
                  <a:pt x="137428" y="31749"/>
                </a:lnTo>
                <a:lnTo>
                  <a:pt x="146501" y="27939"/>
                </a:lnTo>
                <a:lnTo>
                  <a:pt x="156222" y="20319"/>
                </a:lnTo>
                <a:lnTo>
                  <a:pt x="157581" y="19049"/>
                </a:lnTo>
                <a:close/>
              </a:path>
            </a:pathLst>
          </a:custGeom>
          <a:solidFill>
            <a:srgbClr val="000000"/>
          </a:solidFill>
        </p:spPr>
        <p:txBody>
          <a:bodyPr wrap="square" lIns="0" tIns="0" rIns="0" bIns="0" rtlCol="0"/>
          <a:lstStyle/>
          <a:p>
            <a:endParaRPr/>
          </a:p>
        </p:txBody>
      </p:sp>
      <p:sp>
        <p:nvSpPr>
          <p:cNvPr id="25" name="object 24"/>
          <p:cNvSpPr/>
          <p:nvPr/>
        </p:nvSpPr>
        <p:spPr>
          <a:xfrm>
            <a:off x="4468863" y="1587934"/>
            <a:ext cx="37465" cy="28575"/>
          </a:xfrm>
          <a:custGeom>
            <a:avLst/>
            <a:gdLst/>
            <a:ahLst/>
            <a:cxnLst/>
            <a:rect l="l" t="t" r="r" b="b"/>
            <a:pathLst>
              <a:path w="37464" h="28575">
                <a:moveTo>
                  <a:pt x="24320" y="0"/>
                </a:moveTo>
                <a:lnTo>
                  <a:pt x="20715" y="3543"/>
                </a:lnTo>
                <a:lnTo>
                  <a:pt x="17602" y="6756"/>
                </a:lnTo>
                <a:lnTo>
                  <a:pt x="13512" y="9004"/>
                </a:lnTo>
                <a:lnTo>
                  <a:pt x="9042" y="9905"/>
                </a:lnTo>
                <a:lnTo>
                  <a:pt x="4051" y="9905"/>
                </a:lnTo>
                <a:lnTo>
                  <a:pt x="0" y="13944"/>
                </a:lnTo>
                <a:lnTo>
                  <a:pt x="0" y="23939"/>
                </a:lnTo>
                <a:lnTo>
                  <a:pt x="4051" y="28003"/>
                </a:lnTo>
                <a:lnTo>
                  <a:pt x="9042" y="28003"/>
                </a:lnTo>
                <a:lnTo>
                  <a:pt x="15867" y="26724"/>
                </a:lnTo>
                <a:lnTo>
                  <a:pt x="22320" y="24303"/>
                </a:lnTo>
                <a:lnTo>
                  <a:pt x="28259" y="20807"/>
                </a:lnTo>
                <a:lnTo>
                  <a:pt x="33540" y="16306"/>
                </a:lnTo>
                <a:lnTo>
                  <a:pt x="37058" y="12788"/>
                </a:lnTo>
                <a:lnTo>
                  <a:pt x="37058" y="7061"/>
                </a:lnTo>
                <a:lnTo>
                  <a:pt x="30022" y="25"/>
                </a:lnTo>
                <a:lnTo>
                  <a:pt x="24320" y="0"/>
                </a:lnTo>
                <a:close/>
              </a:path>
            </a:pathLst>
          </a:custGeom>
          <a:solidFill>
            <a:srgbClr val="000000"/>
          </a:solidFill>
        </p:spPr>
        <p:txBody>
          <a:bodyPr wrap="square" lIns="0" tIns="0" rIns="0" bIns="0" rtlCol="0"/>
          <a:lstStyle/>
          <a:p>
            <a:endParaRPr/>
          </a:p>
        </p:txBody>
      </p:sp>
      <p:sp>
        <p:nvSpPr>
          <p:cNvPr id="26" name="object 25"/>
          <p:cNvSpPr/>
          <p:nvPr/>
        </p:nvSpPr>
        <p:spPr>
          <a:xfrm>
            <a:off x="7433249" y="1499772"/>
            <a:ext cx="46355" cy="20955"/>
          </a:xfrm>
          <a:custGeom>
            <a:avLst/>
            <a:gdLst/>
            <a:ahLst/>
            <a:cxnLst/>
            <a:rect l="l" t="t" r="r" b="b"/>
            <a:pathLst>
              <a:path w="46354" h="20955">
                <a:moveTo>
                  <a:pt x="42570" y="0"/>
                </a:moveTo>
                <a:lnTo>
                  <a:pt x="8826" y="0"/>
                </a:lnTo>
                <a:lnTo>
                  <a:pt x="3428" y="114"/>
                </a:lnTo>
                <a:lnTo>
                  <a:pt x="0" y="6032"/>
                </a:lnTo>
                <a:lnTo>
                  <a:pt x="8521" y="20777"/>
                </a:lnTo>
                <a:lnTo>
                  <a:pt x="10071" y="20561"/>
                </a:lnTo>
                <a:lnTo>
                  <a:pt x="11633" y="20472"/>
                </a:lnTo>
                <a:lnTo>
                  <a:pt x="37693" y="20472"/>
                </a:lnTo>
                <a:lnTo>
                  <a:pt x="43294" y="10706"/>
                </a:lnTo>
                <a:lnTo>
                  <a:pt x="45999" y="5930"/>
                </a:lnTo>
                <a:lnTo>
                  <a:pt x="42570" y="0"/>
                </a:lnTo>
                <a:close/>
              </a:path>
            </a:pathLst>
          </a:custGeom>
          <a:solidFill>
            <a:srgbClr val="000000"/>
          </a:solidFill>
        </p:spPr>
        <p:txBody>
          <a:bodyPr wrap="square" lIns="0" tIns="0" rIns="0" bIns="0" rtlCol="0"/>
          <a:lstStyle/>
          <a:p>
            <a:endParaRPr/>
          </a:p>
        </p:txBody>
      </p:sp>
      <p:sp>
        <p:nvSpPr>
          <p:cNvPr id="27" name="object 26"/>
          <p:cNvSpPr/>
          <p:nvPr/>
        </p:nvSpPr>
        <p:spPr>
          <a:xfrm>
            <a:off x="7667881" y="1582738"/>
            <a:ext cx="186563" cy="138023"/>
          </a:xfrm>
          <a:prstGeom prst="rect">
            <a:avLst/>
          </a:prstGeom>
          <a:blipFill>
            <a:blip r:embed="rId3" cstate="print"/>
            <a:stretch>
              <a:fillRect/>
            </a:stretch>
          </a:blipFill>
        </p:spPr>
        <p:txBody>
          <a:bodyPr wrap="square" lIns="0" tIns="0" rIns="0" bIns="0" rtlCol="0"/>
          <a:lstStyle/>
          <a:p>
            <a:endParaRPr/>
          </a:p>
        </p:txBody>
      </p:sp>
      <p:sp>
        <p:nvSpPr>
          <p:cNvPr id="28" name="object 27"/>
          <p:cNvSpPr/>
          <p:nvPr/>
        </p:nvSpPr>
        <p:spPr>
          <a:xfrm>
            <a:off x="7416641" y="1587087"/>
            <a:ext cx="79108" cy="88049"/>
          </a:xfrm>
          <a:prstGeom prst="rect">
            <a:avLst/>
          </a:prstGeom>
          <a:blipFill>
            <a:blip r:embed="rId4" cstate="print"/>
            <a:stretch>
              <a:fillRect/>
            </a:stretch>
          </a:blipFill>
        </p:spPr>
        <p:txBody>
          <a:bodyPr wrap="square" lIns="0" tIns="0" rIns="0" bIns="0" rtlCol="0"/>
          <a:lstStyle/>
          <a:p>
            <a:endParaRPr/>
          </a:p>
        </p:txBody>
      </p:sp>
      <p:sp>
        <p:nvSpPr>
          <p:cNvPr id="29" name="object 28"/>
          <p:cNvSpPr/>
          <p:nvPr/>
        </p:nvSpPr>
        <p:spPr>
          <a:xfrm>
            <a:off x="7422143" y="1394099"/>
            <a:ext cx="352425" cy="421005"/>
          </a:xfrm>
          <a:custGeom>
            <a:avLst/>
            <a:gdLst/>
            <a:ahLst/>
            <a:cxnLst/>
            <a:rect l="l" t="t" r="r" b="b"/>
            <a:pathLst>
              <a:path w="352425" h="421005">
                <a:moveTo>
                  <a:pt x="248417" y="120014"/>
                </a:moveTo>
                <a:lnTo>
                  <a:pt x="136728" y="120014"/>
                </a:lnTo>
                <a:lnTo>
                  <a:pt x="159700" y="154819"/>
                </a:lnTo>
                <a:lnTo>
                  <a:pt x="171012" y="172107"/>
                </a:lnTo>
                <a:lnTo>
                  <a:pt x="182206" y="189471"/>
                </a:lnTo>
                <a:lnTo>
                  <a:pt x="180327" y="191122"/>
                </a:lnTo>
                <a:lnTo>
                  <a:pt x="178663" y="192163"/>
                </a:lnTo>
                <a:lnTo>
                  <a:pt x="176593" y="193103"/>
                </a:lnTo>
                <a:lnTo>
                  <a:pt x="147902" y="211067"/>
                </a:lnTo>
                <a:lnTo>
                  <a:pt x="133454" y="219942"/>
                </a:lnTo>
                <a:lnTo>
                  <a:pt x="118973" y="228498"/>
                </a:lnTo>
                <a:lnTo>
                  <a:pt x="112924" y="233201"/>
                </a:lnTo>
                <a:lnTo>
                  <a:pt x="108813" y="238779"/>
                </a:lnTo>
                <a:lnTo>
                  <a:pt x="106436" y="245289"/>
                </a:lnTo>
                <a:lnTo>
                  <a:pt x="105587" y="252793"/>
                </a:lnTo>
                <a:lnTo>
                  <a:pt x="105676" y="273862"/>
                </a:lnTo>
                <a:lnTo>
                  <a:pt x="105790" y="391693"/>
                </a:lnTo>
                <a:lnTo>
                  <a:pt x="107844" y="403392"/>
                </a:lnTo>
                <a:lnTo>
                  <a:pt x="113577" y="412361"/>
                </a:lnTo>
                <a:lnTo>
                  <a:pt x="122580" y="418212"/>
                </a:lnTo>
                <a:lnTo>
                  <a:pt x="134442" y="420560"/>
                </a:lnTo>
                <a:lnTo>
                  <a:pt x="146023" y="419405"/>
                </a:lnTo>
                <a:lnTo>
                  <a:pt x="155130" y="415436"/>
                </a:lnTo>
                <a:lnTo>
                  <a:pt x="161627" y="408837"/>
                </a:lnTo>
                <a:lnTo>
                  <a:pt x="165379" y="399795"/>
                </a:lnTo>
                <a:lnTo>
                  <a:pt x="165900" y="396989"/>
                </a:lnTo>
                <a:lnTo>
                  <a:pt x="165900" y="394093"/>
                </a:lnTo>
                <a:lnTo>
                  <a:pt x="165696" y="391604"/>
                </a:lnTo>
                <a:lnTo>
                  <a:pt x="165176" y="270649"/>
                </a:lnTo>
                <a:lnTo>
                  <a:pt x="164972" y="268262"/>
                </a:lnTo>
                <a:lnTo>
                  <a:pt x="168287" y="265976"/>
                </a:lnTo>
                <a:lnTo>
                  <a:pt x="224040" y="233895"/>
                </a:lnTo>
                <a:lnTo>
                  <a:pt x="246976" y="215315"/>
                </a:lnTo>
                <a:lnTo>
                  <a:pt x="254313" y="208306"/>
                </a:lnTo>
                <a:lnTo>
                  <a:pt x="265217" y="192666"/>
                </a:lnTo>
                <a:lnTo>
                  <a:pt x="271001" y="170390"/>
                </a:lnTo>
                <a:lnTo>
                  <a:pt x="262978" y="143471"/>
                </a:lnTo>
                <a:lnTo>
                  <a:pt x="248417" y="120014"/>
                </a:lnTo>
                <a:close/>
              </a:path>
              <a:path w="352425" h="421005">
                <a:moveTo>
                  <a:pt x="84607" y="137452"/>
                </a:moveTo>
                <a:lnTo>
                  <a:pt x="24612" y="137553"/>
                </a:lnTo>
                <a:lnTo>
                  <a:pt x="0" y="160299"/>
                </a:lnTo>
                <a:lnTo>
                  <a:pt x="1752" y="169725"/>
                </a:lnTo>
                <a:lnTo>
                  <a:pt x="6775" y="177198"/>
                </a:lnTo>
                <a:lnTo>
                  <a:pt x="14483" y="182082"/>
                </a:lnTo>
                <a:lnTo>
                  <a:pt x="24295" y="183743"/>
                </a:lnTo>
                <a:lnTo>
                  <a:pt x="125305" y="183706"/>
                </a:lnTo>
                <a:lnTo>
                  <a:pt x="131127" y="183654"/>
                </a:lnTo>
                <a:lnTo>
                  <a:pt x="136207" y="178561"/>
                </a:lnTo>
                <a:lnTo>
                  <a:pt x="136218" y="137858"/>
                </a:lnTo>
                <a:lnTo>
                  <a:pt x="88557" y="137858"/>
                </a:lnTo>
                <a:lnTo>
                  <a:pt x="86372" y="137553"/>
                </a:lnTo>
                <a:lnTo>
                  <a:pt x="84607" y="137452"/>
                </a:lnTo>
                <a:close/>
              </a:path>
              <a:path w="352425" h="421005">
                <a:moveTo>
                  <a:pt x="125305" y="183706"/>
                </a:moveTo>
                <a:lnTo>
                  <a:pt x="48436" y="183706"/>
                </a:lnTo>
                <a:lnTo>
                  <a:pt x="121056" y="183743"/>
                </a:lnTo>
                <a:lnTo>
                  <a:pt x="125305" y="183706"/>
                </a:lnTo>
                <a:close/>
              </a:path>
              <a:path w="352425" h="421005">
                <a:moveTo>
                  <a:pt x="296811" y="0"/>
                </a:moveTo>
                <a:lnTo>
                  <a:pt x="187286" y="825"/>
                </a:lnTo>
                <a:lnTo>
                  <a:pt x="180644" y="1130"/>
                </a:lnTo>
                <a:lnTo>
                  <a:pt x="173164" y="3416"/>
                </a:lnTo>
                <a:lnTo>
                  <a:pt x="167563" y="7048"/>
                </a:lnTo>
                <a:lnTo>
                  <a:pt x="152394" y="16670"/>
                </a:lnTo>
                <a:lnTo>
                  <a:pt x="107556" y="46926"/>
                </a:lnTo>
                <a:lnTo>
                  <a:pt x="90944" y="130492"/>
                </a:lnTo>
                <a:lnTo>
                  <a:pt x="90627" y="132778"/>
                </a:lnTo>
                <a:lnTo>
                  <a:pt x="91046" y="134645"/>
                </a:lnTo>
                <a:lnTo>
                  <a:pt x="91046" y="137655"/>
                </a:lnTo>
                <a:lnTo>
                  <a:pt x="88557" y="137858"/>
                </a:lnTo>
                <a:lnTo>
                  <a:pt x="136218" y="137858"/>
                </a:lnTo>
                <a:lnTo>
                  <a:pt x="136207" y="122821"/>
                </a:lnTo>
                <a:lnTo>
                  <a:pt x="136423" y="122300"/>
                </a:lnTo>
                <a:lnTo>
                  <a:pt x="136728" y="120014"/>
                </a:lnTo>
                <a:lnTo>
                  <a:pt x="248417" y="120014"/>
                </a:lnTo>
                <a:lnTo>
                  <a:pt x="206908" y="53149"/>
                </a:lnTo>
                <a:lnTo>
                  <a:pt x="205968" y="50965"/>
                </a:lnTo>
                <a:lnTo>
                  <a:pt x="204419" y="49212"/>
                </a:lnTo>
                <a:lnTo>
                  <a:pt x="202958" y="46812"/>
                </a:lnTo>
                <a:lnTo>
                  <a:pt x="204939" y="46405"/>
                </a:lnTo>
                <a:lnTo>
                  <a:pt x="248955" y="46405"/>
                </a:lnTo>
                <a:lnTo>
                  <a:pt x="257802" y="46362"/>
                </a:lnTo>
                <a:lnTo>
                  <a:pt x="274497" y="46100"/>
                </a:lnTo>
                <a:lnTo>
                  <a:pt x="278650" y="45986"/>
                </a:lnTo>
                <a:lnTo>
                  <a:pt x="336540" y="45986"/>
                </a:lnTo>
                <a:lnTo>
                  <a:pt x="314667" y="10159"/>
                </a:lnTo>
                <a:lnTo>
                  <a:pt x="310413" y="3111"/>
                </a:lnTo>
                <a:lnTo>
                  <a:pt x="305015" y="304"/>
                </a:lnTo>
                <a:lnTo>
                  <a:pt x="296811" y="0"/>
                </a:lnTo>
                <a:close/>
              </a:path>
              <a:path w="352425" h="421005">
                <a:moveTo>
                  <a:pt x="336540" y="45986"/>
                </a:moveTo>
                <a:lnTo>
                  <a:pt x="278650" y="45986"/>
                </a:lnTo>
                <a:lnTo>
                  <a:pt x="280517" y="47332"/>
                </a:lnTo>
                <a:lnTo>
                  <a:pt x="282803" y="50660"/>
                </a:lnTo>
                <a:lnTo>
                  <a:pt x="306577" y="88760"/>
                </a:lnTo>
                <a:lnTo>
                  <a:pt x="313487" y="96568"/>
                </a:lnTo>
                <a:lnTo>
                  <a:pt x="321848" y="100853"/>
                </a:lnTo>
                <a:lnTo>
                  <a:pt x="330854" y="101401"/>
                </a:lnTo>
                <a:lnTo>
                  <a:pt x="339699" y="97993"/>
                </a:lnTo>
                <a:lnTo>
                  <a:pt x="347694" y="91841"/>
                </a:lnTo>
                <a:lnTo>
                  <a:pt x="351739" y="83624"/>
                </a:lnTo>
                <a:lnTo>
                  <a:pt x="351811" y="74238"/>
                </a:lnTo>
                <a:lnTo>
                  <a:pt x="347891" y="64579"/>
                </a:lnTo>
                <a:lnTo>
                  <a:pt x="336540" y="45986"/>
                </a:lnTo>
                <a:close/>
              </a:path>
              <a:path w="352425" h="421005">
                <a:moveTo>
                  <a:pt x="207848" y="46405"/>
                </a:moveTo>
                <a:lnTo>
                  <a:pt x="204939" y="46405"/>
                </a:lnTo>
                <a:lnTo>
                  <a:pt x="206603" y="46507"/>
                </a:lnTo>
                <a:lnTo>
                  <a:pt x="207848" y="46405"/>
                </a:lnTo>
                <a:close/>
              </a:path>
              <a:path w="352425" h="421005">
                <a:moveTo>
                  <a:pt x="248955" y="46405"/>
                </a:moveTo>
                <a:lnTo>
                  <a:pt x="207848" y="46405"/>
                </a:lnTo>
                <a:lnTo>
                  <a:pt x="241092" y="46443"/>
                </a:lnTo>
                <a:lnTo>
                  <a:pt x="248955" y="46405"/>
                </a:lnTo>
                <a:close/>
              </a:path>
            </a:pathLst>
          </a:custGeom>
          <a:solidFill>
            <a:srgbClr val="000000"/>
          </a:solidFill>
        </p:spPr>
        <p:txBody>
          <a:bodyPr wrap="square" lIns="0" tIns="0" rIns="0" bIns="0" rtlCol="0"/>
          <a:lstStyle/>
          <a:p>
            <a:endParaRPr/>
          </a:p>
        </p:txBody>
      </p:sp>
      <p:sp>
        <p:nvSpPr>
          <p:cNvPr id="30" name="object 29"/>
          <p:cNvSpPr/>
          <p:nvPr/>
        </p:nvSpPr>
        <p:spPr>
          <a:xfrm>
            <a:off x="7465335" y="1308347"/>
            <a:ext cx="108800" cy="108597"/>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705592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6350060" y="502133"/>
            <a:ext cx="1095710" cy="369332"/>
          </a:xfrm>
          <a:prstGeom prst="rect">
            <a:avLst/>
          </a:prstGeom>
          <a:noFill/>
        </p:spPr>
        <p:txBody>
          <a:bodyPr wrap="none" rtlCol="0">
            <a:spAutoFit/>
          </a:bodyPr>
          <a:lstStyle/>
          <a:p>
            <a:r>
              <a:rPr lang="es-CO" b="1" kern="0" dirty="0">
                <a:solidFill>
                  <a:schemeClr val="bg1"/>
                </a:solidFill>
                <a:latin typeface="Helvetica"/>
                <a:cs typeface="Helvetica"/>
              </a:rPr>
              <a:t>Deberes</a:t>
            </a:r>
          </a:p>
        </p:txBody>
      </p:sp>
    </p:spTree>
    <p:extLst>
      <p:ext uri="{BB962C8B-B14F-4D97-AF65-F5344CB8AC3E}">
        <p14:creationId xmlns:p14="http://schemas.microsoft.com/office/powerpoint/2010/main" val="2486127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2152048" y="2164470"/>
            <a:ext cx="4559873" cy="954107"/>
          </a:xfrm>
          <a:prstGeom prst="rect">
            <a:avLst/>
          </a:prstGeom>
          <a:noFill/>
        </p:spPr>
        <p:txBody>
          <a:bodyPr wrap="square" rtlCol="0">
            <a:spAutoFit/>
          </a:bodyPr>
          <a:lstStyle/>
          <a:p>
            <a:r>
              <a:rPr lang="es-ES" sz="2800" dirty="0">
                <a:solidFill>
                  <a:srgbClr val="222BCF"/>
                </a:solidFill>
                <a:latin typeface="Helvetica"/>
                <a:cs typeface="Helvetica"/>
              </a:rPr>
              <a:t>Directamente ante la entidad vigilada</a:t>
            </a:r>
          </a:p>
        </p:txBody>
      </p:sp>
      <p:sp>
        <p:nvSpPr>
          <p:cNvPr id="21" name="CuadroTexto 20"/>
          <p:cNvSpPr txBox="1"/>
          <p:nvPr/>
        </p:nvSpPr>
        <p:spPr>
          <a:xfrm>
            <a:off x="2152048" y="3238257"/>
            <a:ext cx="5116317" cy="954107"/>
          </a:xfrm>
          <a:prstGeom prst="rect">
            <a:avLst/>
          </a:prstGeom>
          <a:noFill/>
        </p:spPr>
        <p:txBody>
          <a:bodyPr wrap="square" rtlCol="0">
            <a:spAutoFit/>
          </a:bodyPr>
          <a:lstStyle/>
          <a:p>
            <a:r>
              <a:rPr lang="es-ES" sz="2800" dirty="0">
                <a:solidFill>
                  <a:srgbClr val="222BCF"/>
                </a:solidFill>
                <a:latin typeface="Helvetica"/>
                <a:cs typeface="Helvetica"/>
              </a:rPr>
              <a:t>Ante el Defensor del Consumidor Financiero</a:t>
            </a:r>
          </a:p>
        </p:txBody>
      </p:sp>
      <p:sp>
        <p:nvSpPr>
          <p:cNvPr id="22" name="CuadroTexto 21"/>
          <p:cNvSpPr txBox="1"/>
          <p:nvPr/>
        </p:nvSpPr>
        <p:spPr>
          <a:xfrm>
            <a:off x="2163332" y="4367958"/>
            <a:ext cx="5186093" cy="954107"/>
          </a:xfrm>
          <a:prstGeom prst="rect">
            <a:avLst/>
          </a:prstGeom>
          <a:noFill/>
        </p:spPr>
        <p:txBody>
          <a:bodyPr wrap="square" rtlCol="0">
            <a:spAutoFit/>
          </a:bodyPr>
          <a:lstStyle>
            <a:defPPr>
              <a:defRPr lang="es-ES"/>
            </a:defPPr>
            <a:lvl1pPr>
              <a:defRPr sz="2800">
                <a:solidFill>
                  <a:srgbClr val="222BCF"/>
                </a:solidFill>
                <a:latin typeface="Helvetica"/>
                <a:cs typeface="Helvetica"/>
              </a:defRPr>
            </a:lvl1pPr>
          </a:lstStyle>
          <a:p>
            <a:r>
              <a:rPr lang="es-ES" dirty="0"/>
              <a:t>Ante la Superintendencia Financiera de Colombia</a:t>
            </a:r>
          </a:p>
        </p:txBody>
      </p:sp>
    </p:spTree>
    <p:extLst>
      <p:ext uri="{BB962C8B-B14F-4D97-AF65-F5344CB8AC3E}">
        <p14:creationId xmlns:p14="http://schemas.microsoft.com/office/powerpoint/2010/main" val="17287161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522929" y="286517"/>
            <a:ext cx="8242362" cy="1508105"/>
          </a:xfrm>
          <a:prstGeom prst="rect">
            <a:avLst/>
          </a:prstGeom>
          <a:noFill/>
        </p:spPr>
        <p:txBody>
          <a:bodyPr wrap="square" rtlCol="0">
            <a:spAutoFit/>
          </a:bodyPr>
          <a:lstStyle/>
          <a:p>
            <a:r>
              <a:rPr lang="es-ES" sz="2400" dirty="0">
                <a:solidFill>
                  <a:schemeClr val="bg1"/>
                </a:solidFill>
                <a:latin typeface="Helvetica"/>
                <a:cs typeface="Helvetica"/>
              </a:rPr>
              <a:t>Actividad: </a:t>
            </a:r>
          </a:p>
          <a:p>
            <a:endParaRPr lang="es-ES" sz="2800" b="1" dirty="0">
              <a:solidFill>
                <a:srgbClr val="EAB94E"/>
              </a:solidFill>
              <a:latin typeface="Helvetica Light"/>
              <a:cs typeface="Helvetica Light"/>
            </a:endParaRPr>
          </a:p>
          <a:p>
            <a:r>
              <a:rPr lang="es-ES" sz="4000" b="1" dirty="0">
                <a:solidFill>
                  <a:schemeClr val="bg1"/>
                </a:solidFill>
                <a:latin typeface="Helvetica"/>
                <a:cs typeface="Helvetica"/>
              </a:rPr>
              <a:t>Test</a:t>
            </a:r>
          </a:p>
        </p:txBody>
      </p:sp>
    </p:spTree>
    <p:extLst>
      <p:ext uri="{BB962C8B-B14F-4D97-AF65-F5344CB8AC3E}">
        <p14:creationId xmlns:p14="http://schemas.microsoft.com/office/powerpoint/2010/main" val="39206921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uadroTexto 1"/>
          <p:cNvSpPr txBox="1"/>
          <p:nvPr/>
        </p:nvSpPr>
        <p:spPr>
          <a:xfrm>
            <a:off x="380696" y="518384"/>
            <a:ext cx="4559873" cy="461665"/>
          </a:xfrm>
          <a:prstGeom prst="rect">
            <a:avLst/>
          </a:prstGeom>
          <a:noFill/>
        </p:spPr>
        <p:txBody>
          <a:bodyPr wrap="square" rtlCol="0">
            <a:spAutoFit/>
          </a:bodyPr>
          <a:lstStyle/>
          <a:p>
            <a:r>
              <a:rPr lang="es-ES" sz="2400" dirty="0">
                <a:solidFill>
                  <a:srgbClr val="232BCF"/>
                </a:solidFill>
                <a:latin typeface="Helvetica"/>
                <a:cs typeface="Helvetica"/>
              </a:rPr>
              <a:t>Código</a:t>
            </a:r>
          </a:p>
        </p:txBody>
      </p:sp>
    </p:spTree>
    <p:extLst>
      <p:ext uri="{BB962C8B-B14F-4D97-AF65-F5344CB8AC3E}">
        <p14:creationId xmlns:p14="http://schemas.microsoft.com/office/powerpoint/2010/main" val="1129286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E39010E-394A-AB46-A5E6-EEC9C8912956}"/>
              </a:ext>
            </a:extLst>
          </p:cNvPr>
          <p:cNvSpPr>
            <a:spLocks noGrp="1"/>
          </p:cNvSpPr>
          <p:nvPr>
            <p:ph type="sldNum" sz="quarter" idx="12"/>
          </p:nvPr>
        </p:nvSpPr>
        <p:spPr/>
        <p:txBody>
          <a:bodyPr/>
          <a:lstStyle/>
          <a:p>
            <a:fld id="{9272C22C-0B60-D945-AA74-1F0C44F842C5}" type="slidenum">
              <a:rPr lang="es-ES" smtClean="0"/>
              <a:pPr/>
              <a:t>96</a:t>
            </a:fld>
            <a:endParaRPr lang="es-ES" dirty="0"/>
          </a:p>
        </p:txBody>
      </p:sp>
      <p:pic>
        <p:nvPicPr>
          <p:cNvPr id="4" name="Imagen 3">
            <a:extLst>
              <a:ext uri="{FF2B5EF4-FFF2-40B4-BE49-F238E27FC236}">
                <a16:creationId xmlns:a16="http://schemas.microsoft.com/office/drawing/2014/main" id="{8782BB56-4372-9841-8166-CF69E78A296C}"/>
              </a:ext>
            </a:extLst>
          </p:cNvPr>
          <p:cNvPicPr>
            <a:picLocks noChangeAspect="1"/>
          </p:cNvPicPr>
          <p:nvPr/>
        </p:nvPicPr>
        <p:blipFill>
          <a:blip r:embed="rId4"/>
          <a:stretch>
            <a:fillRect/>
          </a:stretch>
        </p:blipFill>
        <p:spPr>
          <a:xfrm>
            <a:off x="0" y="0"/>
            <a:ext cx="9144000" cy="6858000"/>
          </a:xfrm>
          <a:prstGeom prst="rect">
            <a:avLst/>
          </a:prstGeom>
        </p:spPr>
      </p:pic>
      <p:pic>
        <p:nvPicPr>
          <p:cNvPr id="5" name="Test_-_TuAhorrapp(youtube.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136" b="6395"/>
          <a:stretch/>
        </p:blipFill>
        <p:spPr>
          <a:xfrm>
            <a:off x="2351928" y="1325192"/>
            <a:ext cx="3712696" cy="5136777"/>
          </a:xfrm>
          <a:prstGeom prst="rect">
            <a:avLst/>
          </a:prstGeom>
        </p:spPr>
      </p:pic>
    </p:spTree>
    <p:extLst>
      <p:ext uri="{BB962C8B-B14F-4D97-AF65-F5344CB8AC3E}">
        <p14:creationId xmlns:p14="http://schemas.microsoft.com/office/powerpoint/2010/main" val="36593695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E39010E-394A-AB46-A5E6-EEC9C8912956}"/>
              </a:ext>
            </a:extLst>
          </p:cNvPr>
          <p:cNvSpPr>
            <a:spLocks noGrp="1"/>
          </p:cNvSpPr>
          <p:nvPr>
            <p:ph type="sldNum" sz="quarter" idx="12"/>
          </p:nvPr>
        </p:nvSpPr>
        <p:spPr/>
        <p:txBody>
          <a:bodyPr/>
          <a:lstStyle/>
          <a:p>
            <a:fld id="{9272C22C-0B60-D945-AA74-1F0C44F842C5}" type="slidenum">
              <a:rPr lang="es-ES" smtClean="0"/>
              <a:pPr/>
              <a:t>97</a:t>
            </a:fld>
            <a:endParaRPr lang="es-ES" dirty="0"/>
          </a:p>
        </p:txBody>
      </p:sp>
      <p:pic>
        <p:nvPicPr>
          <p:cNvPr id="4" name="Imagen 3">
            <a:extLst>
              <a:ext uri="{FF2B5EF4-FFF2-40B4-BE49-F238E27FC236}">
                <a16:creationId xmlns:a16="http://schemas.microsoft.com/office/drawing/2014/main" id="{8782BB56-4372-9841-8166-CF69E78A296C}"/>
              </a:ext>
            </a:extLst>
          </p:cNvPr>
          <p:cNvPicPr>
            <a:picLocks noChangeAspect="1"/>
          </p:cNvPicPr>
          <p:nvPr/>
        </p:nvPicPr>
        <p:blipFill>
          <a:blip r:embed="rId2"/>
          <a:stretch>
            <a:fillRect/>
          </a:stretch>
        </p:blipFill>
        <p:spPr>
          <a:xfrm>
            <a:off x="0" y="0"/>
            <a:ext cx="9144000" cy="6858000"/>
          </a:xfrm>
          <a:prstGeom prst="rect">
            <a:avLst/>
          </a:prstGeom>
        </p:spPr>
      </p:pic>
      <p:pic>
        <p:nvPicPr>
          <p:cNvPr id="6" name="Imagen 5"/>
          <p:cNvPicPr>
            <a:picLocks noChangeAspect="1"/>
          </p:cNvPicPr>
          <p:nvPr/>
        </p:nvPicPr>
        <p:blipFill>
          <a:blip r:embed="rId3"/>
          <a:stretch>
            <a:fillRect/>
          </a:stretch>
        </p:blipFill>
        <p:spPr>
          <a:xfrm>
            <a:off x="1269346" y="1454563"/>
            <a:ext cx="6852678" cy="4744162"/>
          </a:xfrm>
          <a:prstGeom prst="rect">
            <a:avLst/>
          </a:prstGeom>
        </p:spPr>
      </p:pic>
    </p:spTree>
    <p:extLst>
      <p:ext uri="{BB962C8B-B14F-4D97-AF65-F5344CB8AC3E}">
        <p14:creationId xmlns:p14="http://schemas.microsoft.com/office/powerpoint/2010/main" val="28351240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1026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EBC3437042DB4F9A844A5D8D55F73D" ma:contentTypeVersion="5" ma:contentTypeDescription="Create a new document." ma:contentTypeScope="" ma:versionID="d60a0c8d56726a456569093fe98e8380">
  <xsd:schema xmlns:xsd="http://www.w3.org/2001/XMLSchema" xmlns:xs="http://www.w3.org/2001/XMLSchema" xmlns:p="http://schemas.microsoft.com/office/2006/metadata/properties" xmlns:ns2="9065e83b-7575-4651-9340-61d1349eddd5" targetNamespace="http://schemas.microsoft.com/office/2006/metadata/properties" ma:root="true" ma:fieldsID="b1dce07aedf3589be573d262b3fdb552" ns2:_="">
    <xsd:import namespace="9065e83b-7575-4651-9340-61d1349eddd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65e83b-7575-4651-9340-61d1349edd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93705A-6257-4BA4-8D42-AD756FFCD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65e83b-7575-4651-9340-61d1349edd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C0C345-B70C-4982-AB92-5B220FBF8D31}">
  <ds:schemaRefs>
    <ds:schemaRef ds:uri="http://schemas.microsoft.com/sharepoint/v3/contenttype/forms"/>
  </ds:schemaRefs>
</ds:datastoreItem>
</file>

<file path=customXml/itemProps3.xml><?xml version="1.0" encoding="utf-8"?>
<ds:datastoreItem xmlns:ds="http://schemas.openxmlformats.org/officeDocument/2006/customXml" ds:itemID="{41DA1367-B859-4112-A783-DDFF6A7F482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12496</TotalTime>
  <Words>3636</Words>
  <Application>Microsoft Office PowerPoint</Application>
  <PresentationFormat>Presentación en pantalla (4:3)</PresentationFormat>
  <Paragraphs>494</Paragraphs>
  <Slides>98</Slides>
  <Notes>0</Notes>
  <HiddenSlides>0</HiddenSlides>
  <MMClips>6</MMClips>
  <ScaleCrop>false</ScaleCrop>
  <HeadingPairs>
    <vt:vector size="4" baseType="variant">
      <vt:variant>
        <vt:lpstr>Tema</vt:lpstr>
      </vt:variant>
      <vt:variant>
        <vt:i4>1</vt:i4>
      </vt:variant>
      <vt:variant>
        <vt:lpstr>Títulos de diapositiva</vt:lpstr>
      </vt:variant>
      <vt:variant>
        <vt:i4>98</vt:i4>
      </vt:variant>
    </vt:vector>
  </HeadingPairs>
  <TitlesOfParts>
    <vt:vector size="99"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GASTOS VARIABLES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BABEL_GROUP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DISEÑO_1</dc:creator>
  <cp:lastModifiedBy>Andres Felipe Sarmiento Joven</cp:lastModifiedBy>
  <cp:revision>584</cp:revision>
  <dcterms:created xsi:type="dcterms:W3CDTF">2017-03-28T22:36:41Z</dcterms:created>
  <dcterms:modified xsi:type="dcterms:W3CDTF">2022-11-18T21:57:56Z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0x0101002CEBC3437042DB4F9A844A5D8D55F73D</vt:lpwstr>
  </property>
</Properties>
</file>